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" y="219448"/>
            <a:ext cx="8682990" cy="479831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46887"/>
            <a:ext cx="8532114" cy="464761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04800" y="246887"/>
            <a:ext cx="8532495" cy="4648200"/>
          </a:xfrm>
          <a:custGeom>
            <a:avLst/>
            <a:gdLst/>
            <a:ahLst/>
            <a:cxnLst/>
            <a:rect l="l" t="t" r="r" b="b"/>
            <a:pathLst>
              <a:path w="8532495" h="4648200">
                <a:moveTo>
                  <a:pt x="0" y="96774"/>
                </a:moveTo>
                <a:lnTo>
                  <a:pt x="7601" y="59096"/>
                </a:lnTo>
                <a:lnTo>
                  <a:pt x="28328" y="28336"/>
                </a:lnTo>
                <a:lnTo>
                  <a:pt x="59069" y="7602"/>
                </a:lnTo>
                <a:lnTo>
                  <a:pt x="96710" y="0"/>
                </a:lnTo>
                <a:lnTo>
                  <a:pt x="8435340" y="0"/>
                </a:lnTo>
                <a:lnTo>
                  <a:pt x="8473017" y="7602"/>
                </a:lnTo>
                <a:lnTo>
                  <a:pt x="8503777" y="28336"/>
                </a:lnTo>
                <a:lnTo>
                  <a:pt x="8524511" y="59096"/>
                </a:lnTo>
                <a:lnTo>
                  <a:pt x="8532114" y="96774"/>
                </a:lnTo>
                <a:lnTo>
                  <a:pt x="8532114" y="4550905"/>
                </a:lnTo>
                <a:lnTo>
                  <a:pt x="8524511" y="4588545"/>
                </a:lnTo>
                <a:lnTo>
                  <a:pt x="8503777" y="4619286"/>
                </a:lnTo>
                <a:lnTo>
                  <a:pt x="8473017" y="4640014"/>
                </a:lnTo>
                <a:lnTo>
                  <a:pt x="8435340" y="4647615"/>
                </a:lnTo>
                <a:lnTo>
                  <a:pt x="96710" y="4647615"/>
                </a:lnTo>
                <a:lnTo>
                  <a:pt x="59069" y="4640014"/>
                </a:lnTo>
                <a:lnTo>
                  <a:pt x="28328" y="4619286"/>
                </a:lnTo>
                <a:lnTo>
                  <a:pt x="7601" y="4588545"/>
                </a:lnTo>
                <a:lnTo>
                  <a:pt x="0" y="4550905"/>
                </a:lnTo>
                <a:lnTo>
                  <a:pt x="0" y="9677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591" y="325627"/>
            <a:ext cx="8306815" cy="23317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5028" y="1710004"/>
            <a:ext cx="7279513" cy="911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8D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10716" y="2723514"/>
            <a:ext cx="7281545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8D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8D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8D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" y="219448"/>
            <a:ext cx="8682990" cy="479831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46887"/>
            <a:ext cx="8532114" cy="464761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04800" y="246887"/>
            <a:ext cx="8532495" cy="4648200"/>
          </a:xfrm>
          <a:custGeom>
            <a:avLst/>
            <a:gdLst/>
            <a:ahLst/>
            <a:cxnLst/>
            <a:rect l="l" t="t" r="r" b="b"/>
            <a:pathLst>
              <a:path w="8532495" h="4648200">
                <a:moveTo>
                  <a:pt x="0" y="96774"/>
                </a:moveTo>
                <a:lnTo>
                  <a:pt x="7601" y="59096"/>
                </a:lnTo>
                <a:lnTo>
                  <a:pt x="28328" y="28336"/>
                </a:lnTo>
                <a:lnTo>
                  <a:pt x="59069" y="7602"/>
                </a:lnTo>
                <a:lnTo>
                  <a:pt x="96710" y="0"/>
                </a:lnTo>
                <a:lnTo>
                  <a:pt x="8435340" y="0"/>
                </a:lnTo>
                <a:lnTo>
                  <a:pt x="8473017" y="7602"/>
                </a:lnTo>
                <a:lnTo>
                  <a:pt x="8503777" y="28336"/>
                </a:lnTo>
                <a:lnTo>
                  <a:pt x="8524511" y="59096"/>
                </a:lnTo>
                <a:lnTo>
                  <a:pt x="8532114" y="96774"/>
                </a:lnTo>
                <a:lnTo>
                  <a:pt x="8532114" y="4550905"/>
                </a:lnTo>
                <a:lnTo>
                  <a:pt x="8524511" y="4588545"/>
                </a:lnTo>
                <a:lnTo>
                  <a:pt x="8503777" y="4619286"/>
                </a:lnTo>
                <a:lnTo>
                  <a:pt x="8473017" y="4640014"/>
                </a:lnTo>
                <a:lnTo>
                  <a:pt x="8435340" y="4647615"/>
                </a:lnTo>
                <a:lnTo>
                  <a:pt x="96710" y="4647615"/>
                </a:lnTo>
                <a:lnTo>
                  <a:pt x="59069" y="4640014"/>
                </a:lnTo>
                <a:lnTo>
                  <a:pt x="28328" y="4619286"/>
                </a:lnTo>
                <a:lnTo>
                  <a:pt x="7601" y="4588545"/>
                </a:lnTo>
                <a:lnTo>
                  <a:pt x="0" y="4550905"/>
                </a:lnTo>
                <a:lnTo>
                  <a:pt x="0" y="9677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592" y="325627"/>
            <a:ext cx="8306815" cy="233172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040" y="1388363"/>
            <a:ext cx="2542794" cy="9715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27732" y="1388363"/>
            <a:ext cx="1858518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8D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8D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5552" y="219448"/>
            <a:ext cx="8682990" cy="479831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800" y="246887"/>
            <a:ext cx="8532114" cy="464761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04800" y="246887"/>
            <a:ext cx="8532495" cy="4648200"/>
          </a:xfrm>
          <a:custGeom>
            <a:avLst/>
            <a:gdLst/>
            <a:ahLst/>
            <a:cxnLst/>
            <a:rect l="l" t="t" r="r" b="b"/>
            <a:pathLst>
              <a:path w="8532495" h="4648200">
                <a:moveTo>
                  <a:pt x="0" y="96774"/>
                </a:moveTo>
                <a:lnTo>
                  <a:pt x="7601" y="59096"/>
                </a:lnTo>
                <a:lnTo>
                  <a:pt x="28328" y="28336"/>
                </a:lnTo>
                <a:lnTo>
                  <a:pt x="59069" y="7602"/>
                </a:lnTo>
                <a:lnTo>
                  <a:pt x="96710" y="0"/>
                </a:lnTo>
                <a:lnTo>
                  <a:pt x="8435340" y="0"/>
                </a:lnTo>
                <a:lnTo>
                  <a:pt x="8473017" y="7602"/>
                </a:lnTo>
                <a:lnTo>
                  <a:pt x="8503777" y="28336"/>
                </a:lnTo>
                <a:lnTo>
                  <a:pt x="8524511" y="59096"/>
                </a:lnTo>
                <a:lnTo>
                  <a:pt x="8532114" y="96774"/>
                </a:lnTo>
                <a:lnTo>
                  <a:pt x="8532114" y="4550905"/>
                </a:lnTo>
                <a:lnTo>
                  <a:pt x="8524511" y="4588545"/>
                </a:lnTo>
                <a:lnTo>
                  <a:pt x="8503777" y="4619286"/>
                </a:lnTo>
                <a:lnTo>
                  <a:pt x="8473017" y="4640014"/>
                </a:lnTo>
                <a:lnTo>
                  <a:pt x="8435340" y="4647615"/>
                </a:lnTo>
                <a:lnTo>
                  <a:pt x="96710" y="4647615"/>
                </a:lnTo>
                <a:lnTo>
                  <a:pt x="59069" y="4640014"/>
                </a:lnTo>
                <a:lnTo>
                  <a:pt x="28328" y="4619286"/>
                </a:lnTo>
                <a:lnTo>
                  <a:pt x="7601" y="4588545"/>
                </a:lnTo>
                <a:lnTo>
                  <a:pt x="0" y="4550905"/>
                </a:lnTo>
                <a:lnTo>
                  <a:pt x="0" y="9677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9816" y="277444"/>
            <a:ext cx="8024367" cy="1489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8D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0332" y="2169413"/>
            <a:ext cx="7337425" cy="2529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8D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jpg"/><Relationship Id="rId7" Type="http://schemas.openxmlformats.org/officeDocument/2006/relationships/image" Target="../media/image6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0.png"/><Relationship Id="rId7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11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0.png"/><Relationship Id="rId7" Type="http://schemas.openxmlformats.org/officeDocument/2006/relationships/image" Target="../media/image7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0.png"/><Relationship Id="rId7" Type="http://schemas.openxmlformats.org/officeDocument/2006/relationships/image" Target="../media/image8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325627"/>
            <a:ext cx="8329930" cy="2679065"/>
            <a:chOff x="418591" y="325627"/>
            <a:chExt cx="8329930" cy="26790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7"/>
              <a:ext cx="8306815" cy="23317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8191" y="2033016"/>
              <a:ext cx="2087118" cy="9715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2380" y="2033016"/>
              <a:ext cx="2550414" cy="9715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9215" y="2033016"/>
              <a:ext cx="2829306" cy="9715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79370" y="2025995"/>
            <a:ext cx="5893435" cy="97853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3400" b="1" dirty="0">
                <a:solidFill>
                  <a:srgbClr val="FF8D3D"/>
                </a:solidFill>
                <a:latin typeface="Verdana"/>
                <a:cs typeface="Verdana"/>
              </a:rPr>
              <a:t>Piano</a:t>
            </a:r>
            <a:r>
              <a:rPr sz="3400" b="1" spc="-125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3400" b="1" dirty="0">
                <a:solidFill>
                  <a:srgbClr val="FF8D3D"/>
                </a:solidFill>
                <a:latin typeface="Verdana"/>
                <a:cs typeface="Verdana"/>
              </a:rPr>
              <a:t>Carriera</a:t>
            </a:r>
            <a:r>
              <a:rPr sz="3400" b="1" spc="-110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3400" b="1" spc="-10" dirty="0">
                <a:solidFill>
                  <a:srgbClr val="FF8D3D"/>
                </a:solidFill>
                <a:latin typeface="Verdana"/>
                <a:cs typeface="Verdana"/>
              </a:rPr>
              <a:t>W4house</a:t>
            </a:r>
            <a:endParaRPr sz="3400">
              <a:latin typeface="Verdana"/>
              <a:cs typeface="Verdana"/>
            </a:endParaRPr>
          </a:p>
          <a:p>
            <a:pPr marL="2076450">
              <a:lnSpc>
                <a:spcPct val="100000"/>
              </a:lnSpc>
              <a:spcBef>
                <a:spcPts val="495"/>
              </a:spcBef>
            </a:pPr>
            <a:r>
              <a:rPr sz="1500" dirty="0">
                <a:latin typeface="Verdana"/>
                <a:cs typeface="Verdana"/>
              </a:rPr>
              <a:t>Ruoli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Compiti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nella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Rete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Commerciale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320040"/>
            <a:ext cx="8307070" cy="4120515"/>
            <a:chOff x="418591" y="320040"/>
            <a:chExt cx="8307070" cy="4120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8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371" y="320040"/>
              <a:ext cx="1856993" cy="9182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5124" y="320040"/>
              <a:ext cx="6288785" cy="91821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5649" y="446354"/>
            <a:ext cx="72078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Ruolo</a:t>
            </a:r>
            <a:r>
              <a:rPr sz="3200" spc="-10" dirty="0"/>
              <a:t> </a:t>
            </a:r>
            <a:r>
              <a:rPr sz="3200" dirty="0"/>
              <a:t>SUPPORT</a:t>
            </a:r>
            <a:r>
              <a:rPr sz="3200" spc="-20" dirty="0"/>
              <a:t> </a:t>
            </a:r>
            <a:r>
              <a:rPr sz="3200" dirty="0"/>
              <a:t>FOR</a:t>
            </a:r>
            <a:r>
              <a:rPr sz="3200" spc="-10" dirty="0"/>
              <a:t> </a:t>
            </a:r>
            <a:r>
              <a:rPr sz="3200" dirty="0"/>
              <a:t>SALE</a:t>
            </a:r>
            <a:r>
              <a:rPr sz="3200" spc="-20" dirty="0"/>
              <a:t> </a:t>
            </a:r>
            <a:r>
              <a:rPr sz="3200" spc="-25" dirty="0"/>
              <a:t>W4H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656844" y="1062227"/>
            <a:ext cx="2529205" cy="2020570"/>
            <a:chOff x="656844" y="1062227"/>
            <a:chExt cx="2529205" cy="20205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844" y="1142987"/>
              <a:ext cx="290322" cy="3299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912" y="1062227"/>
              <a:ext cx="2366010" cy="4549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1832" y="1338014"/>
              <a:ext cx="2122170" cy="49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844" y="2708135"/>
              <a:ext cx="290322" cy="3299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9912" y="2627375"/>
              <a:ext cx="1637538" cy="4549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1832" y="2903162"/>
              <a:ext cx="1393697" cy="4946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36193" y="1087907"/>
            <a:ext cx="7788909" cy="31064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08915" indent="-196215">
              <a:lnSpc>
                <a:spcPct val="100000"/>
              </a:lnSpc>
              <a:spcBef>
                <a:spcPts val="305"/>
              </a:spcBef>
              <a:buClr>
                <a:srgbClr val="EF7E09"/>
              </a:buClr>
              <a:buSzPct val="78125"/>
              <a:buFont typeface="Segoe UI Symbol"/>
              <a:buChar char="⚫"/>
              <a:tabLst>
                <a:tab pos="208915" algn="l"/>
              </a:tabLst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Compiti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Principali: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dirty="0">
                <a:latin typeface="Verdana"/>
                <a:cs typeface="Verdana"/>
              </a:rPr>
              <a:t>Il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Sales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Manager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che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non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si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sente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pronto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per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gestire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l’iter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che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parte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dal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C.I.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alla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conclusione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potrà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richiedere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un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aiuto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all’azienda.</a:t>
            </a:r>
            <a:endParaRPr sz="1600">
              <a:latin typeface="Verdana"/>
              <a:cs typeface="Verdana"/>
            </a:endParaRPr>
          </a:p>
          <a:p>
            <a:pPr marL="12700" marR="521334">
              <a:lnSpc>
                <a:spcPct val="100000"/>
              </a:lnSpc>
              <a:spcBef>
                <a:spcPts val="204"/>
              </a:spcBef>
            </a:pPr>
            <a:r>
              <a:rPr sz="1600" dirty="0">
                <a:latin typeface="Verdana"/>
                <a:cs typeface="Verdana"/>
              </a:rPr>
              <a:t>L'azienda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invierà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un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Sales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Manager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formato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promosso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SUPPORT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FOR </a:t>
            </a:r>
            <a:r>
              <a:rPr sz="1600" dirty="0">
                <a:latin typeface="Verdana"/>
                <a:cs typeface="Verdana"/>
              </a:rPr>
              <a:t>SALE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o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un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Area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Manager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in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affiancamento.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600">
              <a:latin typeface="Verdana"/>
              <a:cs typeface="Verdana"/>
            </a:endParaRPr>
          </a:p>
          <a:p>
            <a:pPr marL="208915" indent="-196215">
              <a:lnSpc>
                <a:spcPct val="100000"/>
              </a:lnSpc>
              <a:buClr>
                <a:srgbClr val="EF7E09"/>
              </a:buClr>
              <a:buSzPct val="78125"/>
              <a:buFont typeface="Segoe UI Symbol"/>
              <a:buChar char="⚫"/>
              <a:tabLst>
                <a:tab pos="208915" algn="l"/>
              </a:tabLst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Provvigioni: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204"/>
              </a:spcBef>
            </a:pPr>
            <a:r>
              <a:rPr sz="1600" dirty="0">
                <a:latin typeface="Verdana"/>
                <a:cs typeface="Verdana"/>
              </a:rPr>
              <a:t>Il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Sales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Manager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che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non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si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sentiva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pronto,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per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l’affiancamento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ricevuto, </a:t>
            </a:r>
            <a:r>
              <a:rPr sz="1600" dirty="0">
                <a:latin typeface="Verdana"/>
                <a:cs typeface="Verdana"/>
              </a:rPr>
              <a:t>solo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in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caso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di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conclusione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solo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sulla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commessa oggetto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di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affiancamento, </a:t>
            </a:r>
            <a:r>
              <a:rPr sz="1600" dirty="0">
                <a:latin typeface="Verdana"/>
                <a:cs typeface="Verdana"/>
              </a:rPr>
              <a:t>riconoscerà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una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provvigione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del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2%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chi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lo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ha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aiutato.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Ai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fini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della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carriera </a:t>
            </a:r>
            <a:r>
              <a:rPr sz="1600" dirty="0">
                <a:latin typeface="Verdana"/>
                <a:cs typeface="Verdana"/>
              </a:rPr>
              <a:t>il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fatturato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della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commessa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sarà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conteggiato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sia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chi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ha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presentato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l’affare </a:t>
            </a:r>
            <a:r>
              <a:rPr sz="1600" dirty="0">
                <a:latin typeface="Verdana"/>
                <a:cs typeface="Verdana"/>
              </a:rPr>
              <a:t>che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chi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ha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contribuito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concluderlo.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325627"/>
            <a:ext cx="8307070" cy="4114800"/>
            <a:chOff x="418591" y="325627"/>
            <a:chExt cx="8307070" cy="4114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7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319" y="373379"/>
              <a:ext cx="787145" cy="8313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3831" y="373379"/>
              <a:ext cx="3281934" cy="8313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7051" y="373379"/>
              <a:ext cx="869441" cy="8313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5859" y="373379"/>
              <a:ext cx="2484882" cy="8313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0363" y="815340"/>
              <a:ext cx="4577334" cy="83134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792" rIns="0" bIns="0" rtlCol="0">
            <a:spAutoFit/>
          </a:bodyPr>
          <a:lstStyle/>
          <a:p>
            <a:pPr marL="1841500" marR="5080" indent="-733425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Autorizzazione</a:t>
            </a:r>
            <a:r>
              <a:rPr sz="2900" spc="-75" dirty="0"/>
              <a:t> </a:t>
            </a:r>
            <a:r>
              <a:rPr sz="2900" dirty="0"/>
              <a:t>e</a:t>
            </a:r>
            <a:r>
              <a:rPr sz="2900" spc="-40" dirty="0"/>
              <a:t> </a:t>
            </a:r>
            <a:r>
              <a:rPr sz="2900" spc="-10" dirty="0"/>
              <a:t>Selezione </a:t>
            </a:r>
            <a:r>
              <a:rPr sz="2900" dirty="0"/>
              <a:t>SUPPORT</a:t>
            </a:r>
            <a:r>
              <a:rPr sz="2900" spc="-70" dirty="0"/>
              <a:t> </a:t>
            </a:r>
            <a:r>
              <a:rPr sz="2900" dirty="0"/>
              <a:t>FOR</a:t>
            </a:r>
            <a:r>
              <a:rPr sz="2900" spc="-55" dirty="0"/>
              <a:t> </a:t>
            </a:r>
            <a:r>
              <a:rPr sz="2900" spc="-20" dirty="0"/>
              <a:t>SALE</a:t>
            </a:r>
            <a:endParaRPr sz="2900"/>
          </a:p>
        </p:txBody>
      </p:sp>
      <p:sp>
        <p:nvSpPr>
          <p:cNvPr id="10" name="object 10"/>
          <p:cNvSpPr txBox="1"/>
          <p:nvPr/>
        </p:nvSpPr>
        <p:spPr>
          <a:xfrm>
            <a:off x="604519" y="2068300"/>
            <a:ext cx="7708900" cy="125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820" marR="5080" indent="-198120">
              <a:lnSpc>
                <a:spcPct val="150100"/>
              </a:lnSpc>
              <a:spcBef>
                <a:spcPts val="95"/>
              </a:spcBef>
              <a:buClr>
                <a:srgbClr val="EF7E09"/>
              </a:buClr>
              <a:buSzPct val="80555"/>
              <a:buFont typeface="Segoe UI Symbol"/>
              <a:buChar char="⚫"/>
              <a:tabLst>
                <a:tab pos="210820" algn="l"/>
              </a:tabLst>
            </a:pPr>
            <a:r>
              <a:rPr sz="1800" dirty="0">
                <a:latin typeface="Verdana"/>
                <a:cs typeface="Verdana"/>
              </a:rPr>
              <a:t>Sarà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esclusivamente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l'azienda</a:t>
            </a:r>
            <a:r>
              <a:rPr sz="1800" b="1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decidere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quali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Sales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Manager </a:t>
            </a:r>
            <a:r>
              <a:rPr sz="1800" dirty="0">
                <a:latin typeface="Verdana"/>
                <a:cs typeface="Verdana"/>
              </a:rPr>
              <a:t>formati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potranno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essere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riconosciuti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consulenti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SUPPORT </a:t>
            </a:r>
            <a:r>
              <a:rPr sz="1800" dirty="0">
                <a:latin typeface="Verdana"/>
                <a:cs typeface="Verdana"/>
              </a:rPr>
              <a:t>FOR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SALE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W4H,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evitando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qualsiasi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forma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autoproclamazione.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320040"/>
            <a:ext cx="8307070" cy="4120515"/>
            <a:chOff x="418591" y="320040"/>
            <a:chExt cx="8307070" cy="4120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8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8419" y="320040"/>
              <a:ext cx="3725417" cy="9182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4357" y="446354"/>
            <a:ext cx="31991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Area</a:t>
            </a:r>
            <a:r>
              <a:rPr sz="3200" spc="-10" dirty="0"/>
              <a:t> Manager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736193" y="1375943"/>
            <a:ext cx="7491730" cy="25469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305"/>
              </a:spcBef>
              <a:buClr>
                <a:srgbClr val="EF7E09"/>
              </a:buClr>
              <a:buSzPct val="78947"/>
              <a:buFont typeface="Segoe UI Symbol"/>
              <a:buChar char="⚫"/>
              <a:tabLst>
                <a:tab pos="210185" algn="l"/>
              </a:tabLst>
            </a:pPr>
            <a:r>
              <a:rPr sz="1900" b="1" dirty="0">
                <a:latin typeface="Verdana"/>
                <a:cs typeface="Verdana"/>
              </a:rPr>
              <a:t>Compiti</a:t>
            </a:r>
            <a:r>
              <a:rPr sz="1900" b="1" spc="-95" dirty="0">
                <a:latin typeface="Verdana"/>
                <a:cs typeface="Verdana"/>
              </a:rPr>
              <a:t> </a:t>
            </a:r>
            <a:r>
              <a:rPr sz="1900" b="1" spc="-10" dirty="0">
                <a:latin typeface="Verdana"/>
                <a:cs typeface="Verdana"/>
              </a:rPr>
              <a:t>Principali:</a:t>
            </a:r>
            <a:endParaRPr sz="1900">
              <a:latin typeface="Verdana"/>
              <a:cs typeface="Verdana"/>
            </a:endParaRPr>
          </a:p>
          <a:p>
            <a:pPr marL="210185" indent="-197485">
              <a:lnSpc>
                <a:spcPct val="100000"/>
              </a:lnSpc>
              <a:spcBef>
                <a:spcPts val="200"/>
              </a:spcBef>
              <a:buClr>
                <a:srgbClr val="EF7E09"/>
              </a:buClr>
              <a:buSzPct val="78947"/>
              <a:buFont typeface="Segoe UI Symbol"/>
              <a:buChar char="⚫"/>
              <a:tabLst>
                <a:tab pos="210185" algn="l"/>
              </a:tabLst>
            </a:pPr>
            <a:r>
              <a:rPr sz="1900" dirty="0">
                <a:latin typeface="Verdana"/>
                <a:cs typeface="Verdana"/>
              </a:rPr>
              <a:t>Supportare</a:t>
            </a:r>
            <a:r>
              <a:rPr sz="1900" spc="-3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i</a:t>
            </a:r>
            <a:r>
              <a:rPr sz="1900" spc="-8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Sales</a:t>
            </a:r>
            <a:r>
              <a:rPr sz="1900" spc="-7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Manager</a:t>
            </a:r>
            <a:r>
              <a:rPr sz="1900" spc="-5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nella</a:t>
            </a:r>
            <a:r>
              <a:rPr sz="1900" spc="-7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chiusura</a:t>
            </a:r>
            <a:r>
              <a:rPr sz="1900" spc="-6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delle</a:t>
            </a:r>
            <a:r>
              <a:rPr sz="1900" spc="-5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vendite</a:t>
            </a:r>
            <a:endParaRPr sz="1900">
              <a:latin typeface="Verdana"/>
              <a:cs typeface="Verdana"/>
            </a:endParaRPr>
          </a:p>
          <a:p>
            <a:pPr marL="210820" indent="-198120">
              <a:lnSpc>
                <a:spcPct val="100000"/>
              </a:lnSpc>
              <a:spcBef>
                <a:spcPts val="204"/>
              </a:spcBef>
              <a:buClr>
                <a:srgbClr val="EF7E09"/>
              </a:buClr>
              <a:buSzPct val="78947"/>
              <a:buFont typeface="Segoe UI Symbol"/>
              <a:buChar char="⚫"/>
              <a:tabLst>
                <a:tab pos="210820" algn="l"/>
              </a:tabLst>
            </a:pPr>
            <a:r>
              <a:rPr sz="1900" dirty="0">
                <a:latin typeface="Verdana"/>
                <a:cs typeface="Verdana"/>
              </a:rPr>
              <a:t>Gestire</a:t>
            </a:r>
            <a:r>
              <a:rPr sz="1900" spc="-3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e</a:t>
            </a:r>
            <a:r>
              <a:rPr sz="1900" spc="-6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supervisionare</a:t>
            </a:r>
            <a:r>
              <a:rPr sz="1900" spc="-1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la</a:t>
            </a:r>
            <a:r>
              <a:rPr sz="1900" spc="-7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rete</a:t>
            </a:r>
            <a:r>
              <a:rPr sz="1900" spc="-4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di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Sales</a:t>
            </a:r>
            <a:r>
              <a:rPr sz="1900" spc="-6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Manager</a:t>
            </a:r>
            <a:endParaRPr sz="1900">
              <a:latin typeface="Verdana"/>
              <a:cs typeface="Verdana"/>
            </a:endParaRPr>
          </a:p>
          <a:p>
            <a:pPr marL="210185" indent="-197485">
              <a:lnSpc>
                <a:spcPct val="100000"/>
              </a:lnSpc>
              <a:spcBef>
                <a:spcPts val="195"/>
              </a:spcBef>
              <a:buClr>
                <a:srgbClr val="EF7E09"/>
              </a:buClr>
              <a:buSzPct val="78947"/>
              <a:buFont typeface="Segoe UI Symbol"/>
              <a:buChar char="⚫"/>
              <a:tabLst>
                <a:tab pos="210185" algn="l"/>
              </a:tabLst>
            </a:pPr>
            <a:r>
              <a:rPr sz="1900" dirty="0">
                <a:latin typeface="Verdana"/>
                <a:cs typeface="Verdana"/>
              </a:rPr>
              <a:t>Assicurare</a:t>
            </a:r>
            <a:r>
              <a:rPr sz="1900" spc="-5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la</a:t>
            </a:r>
            <a:r>
              <a:rPr sz="1900" spc="-8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corretta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applicazione</a:t>
            </a:r>
            <a:r>
              <a:rPr sz="1900" spc="-3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del</a:t>
            </a:r>
            <a:r>
              <a:rPr sz="1900" spc="-6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metodo</a:t>
            </a:r>
            <a:r>
              <a:rPr sz="1900" spc="-6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W4</a:t>
            </a:r>
            <a:r>
              <a:rPr sz="1900" spc="-8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Academy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80"/>
              </a:spcBef>
              <a:buClr>
                <a:srgbClr val="EF7E09"/>
              </a:buClr>
              <a:buFont typeface="Segoe UI Symbol"/>
              <a:buChar char="⚫"/>
            </a:pPr>
            <a:endParaRPr sz="1900">
              <a:latin typeface="Verdana"/>
              <a:cs typeface="Verdana"/>
            </a:endParaRPr>
          </a:p>
          <a:p>
            <a:pPr marL="210185" indent="-197485">
              <a:lnSpc>
                <a:spcPct val="100000"/>
              </a:lnSpc>
              <a:buClr>
                <a:srgbClr val="EF7E09"/>
              </a:buClr>
              <a:buSzPct val="78947"/>
              <a:buFont typeface="Segoe UI Symbol"/>
              <a:buChar char="⚫"/>
              <a:tabLst>
                <a:tab pos="210185" algn="l"/>
              </a:tabLst>
            </a:pPr>
            <a:r>
              <a:rPr sz="1900" b="1" spc="-10" dirty="0">
                <a:latin typeface="Verdana"/>
                <a:cs typeface="Verdana"/>
              </a:rPr>
              <a:t>Provvigione:</a:t>
            </a:r>
            <a:endParaRPr sz="1900">
              <a:latin typeface="Verdana"/>
              <a:cs typeface="Verdana"/>
            </a:endParaRPr>
          </a:p>
          <a:p>
            <a:pPr marL="210185" indent="-197485">
              <a:lnSpc>
                <a:spcPct val="100000"/>
              </a:lnSpc>
              <a:spcBef>
                <a:spcPts val="195"/>
              </a:spcBef>
              <a:buClr>
                <a:srgbClr val="EF7E09"/>
              </a:buClr>
              <a:buSzPct val="78947"/>
              <a:buFont typeface="Segoe UI Symbol"/>
              <a:buChar char="⚫"/>
              <a:tabLst>
                <a:tab pos="210185" algn="l"/>
              </a:tabLst>
            </a:pPr>
            <a:r>
              <a:rPr sz="1900" dirty="0">
                <a:latin typeface="Verdana"/>
                <a:cs typeface="Verdana"/>
              </a:rPr>
              <a:t>10%</a:t>
            </a:r>
            <a:r>
              <a:rPr sz="1900" spc="-5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sulle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vendite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personali</a:t>
            </a:r>
            <a:endParaRPr sz="1900">
              <a:latin typeface="Verdana"/>
              <a:cs typeface="Verdana"/>
            </a:endParaRPr>
          </a:p>
          <a:p>
            <a:pPr marL="379730" indent="-367030">
              <a:lnSpc>
                <a:spcPct val="100000"/>
              </a:lnSpc>
              <a:spcBef>
                <a:spcPts val="204"/>
              </a:spcBef>
              <a:buClr>
                <a:srgbClr val="EF7E09"/>
              </a:buClr>
              <a:buSzPct val="78947"/>
              <a:buFont typeface="Segoe UI Symbol"/>
              <a:buChar char="⚫"/>
              <a:tabLst>
                <a:tab pos="379730" algn="l"/>
              </a:tabLst>
            </a:pPr>
            <a:r>
              <a:rPr sz="1900" dirty="0">
                <a:latin typeface="Verdana"/>
                <a:cs typeface="Verdana"/>
              </a:rPr>
              <a:t>3%</a:t>
            </a:r>
            <a:r>
              <a:rPr sz="1900" spc="-6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sulle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vendite</a:t>
            </a:r>
            <a:r>
              <a:rPr sz="1900" spc="-3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dei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Sales</a:t>
            </a:r>
            <a:r>
              <a:rPr sz="1900" spc="-4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Manager</a:t>
            </a:r>
            <a:r>
              <a:rPr sz="1900" spc="-6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della</a:t>
            </a:r>
            <a:r>
              <a:rPr sz="1900" spc="-4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propria</a:t>
            </a:r>
            <a:r>
              <a:rPr sz="1900" spc="-30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rete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266700"/>
            <a:ext cx="8307070" cy="4173854"/>
            <a:chOff x="418591" y="266700"/>
            <a:chExt cx="8307070" cy="41738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7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2516" y="266700"/>
              <a:ext cx="5362194" cy="9182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08073" y="393649"/>
            <a:ext cx="48361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Commercial</a:t>
            </a:r>
            <a:r>
              <a:rPr sz="3200" spc="-25" dirty="0"/>
              <a:t> </a:t>
            </a:r>
            <a:r>
              <a:rPr sz="3200" spc="-10" dirty="0"/>
              <a:t>Manager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736193" y="1416558"/>
            <a:ext cx="7474584" cy="2835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185" indent="-197485">
              <a:lnSpc>
                <a:spcPts val="2155"/>
              </a:lnSpc>
              <a:spcBef>
                <a:spcPts val="95"/>
              </a:spcBef>
              <a:buClr>
                <a:srgbClr val="EF7E09"/>
              </a:buClr>
              <a:buSzPct val="78947"/>
              <a:buFont typeface="Segoe UI Symbol"/>
              <a:buChar char="⚫"/>
              <a:tabLst>
                <a:tab pos="210185" algn="l"/>
              </a:tabLst>
            </a:pPr>
            <a:r>
              <a:rPr sz="1900" b="1" dirty="0">
                <a:latin typeface="Verdana"/>
                <a:cs typeface="Verdana"/>
              </a:rPr>
              <a:t>Compiti</a:t>
            </a:r>
            <a:r>
              <a:rPr sz="1900" b="1" spc="-95" dirty="0">
                <a:latin typeface="Verdana"/>
                <a:cs typeface="Verdana"/>
              </a:rPr>
              <a:t> </a:t>
            </a:r>
            <a:r>
              <a:rPr sz="1900" b="1" spc="-10" dirty="0">
                <a:latin typeface="Verdana"/>
                <a:cs typeface="Verdana"/>
              </a:rPr>
              <a:t>Principali: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1925"/>
              </a:lnSpc>
            </a:pPr>
            <a:r>
              <a:rPr sz="1900" dirty="0">
                <a:latin typeface="Verdana"/>
                <a:cs typeface="Verdana"/>
              </a:rPr>
              <a:t>Coordinare</a:t>
            </a:r>
            <a:r>
              <a:rPr sz="1900" spc="-2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e</a:t>
            </a:r>
            <a:r>
              <a:rPr sz="1900" spc="-4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formare</a:t>
            </a:r>
            <a:r>
              <a:rPr sz="1900" spc="-5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con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sessioni</a:t>
            </a:r>
            <a:r>
              <a:rPr sz="1900" spc="-2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di</a:t>
            </a:r>
            <a:r>
              <a:rPr sz="1900" spc="-4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coaching</a:t>
            </a:r>
            <a:r>
              <a:rPr sz="1900" spc="-4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Sales</a:t>
            </a:r>
            <a:r>
              <a:rPr sz="1900" spc="-4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Manager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1925"/>
              </a:lnSpc>
            </a:pPr>
            <a:r>
              <a:rPr sz="1900" dirty="0">
                <a:latin typeface="Verdana"/>
                <a:cs typeface="Verdana"/>
              </a:rPr>
              <a:t>diretti</a:t>
            </a:r>
            <a:r>
              <a:rPr sz="1900" spc="-1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e</a:t>
            </a:r>
            <a:r>
              <a:rPr sz="1900" spc="-4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Area</a:t>
            </a:r>
            <a:r>
              <a:rPr sz="1900" spc="-3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Manager;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020"/>
              </a:lnSpc>
            </a:pPr>
            <a:r>
              <a:rPr sz="1900" dirty="0">
                <a:latin typeface="Verdana"/>
                <a:cs typeface="Verdana"/>
              </a:rPr>
              <a:t>Organizzare</a:t>
            </a:r>
            <a:r>
              <a:rPr sz="1900" spc="-4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Starting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Level</a:t>
            </a:r>
            <a:r>
              <a:rPr sz="1900" spc="-6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in</a:t>
            </a:r>
            <a:r>
              <a:rPr sz="1900" spc="-7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tutta</a:t>
            </a:r>
            <a:r>
              <a:rPr sz="1900" spc="-7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Italia;</a:t>
            </a:r>
            <a:endParaRPr sz="1900">
              <a:latin typeface="Verdana"/>
              <a:cs typeface="Verdana"/>
            </a:endParaRPr>
          </a:p>
          <a:p>
            <a:pPr marL="12700" marR="57785">
              <a:lnSpc>
                <a:spcPts val="1820"/>
              </a:lnSpc>
              <a:spcBef>
                <a:spcPts val="310"/>
              </a:spcBef>
            </a:pPr>
            <a:r>
              <a:rPr sz="1900" dirty="0">
                <a:latin typeface="Verdana"/>
                <a:cs typeface="Verdana"/>
              </a:rPr>
              <a:t>Gestire</a:t>
            </a:r>
            <a:r>
              <a:rPr sz="1900" spc="-5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la</a:t>
            </a:r>
            <a:r>
              <a:rPr sz="1900" spc="-8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formazione</a:t>
            </a:r>
            <a:r>
              <a:rPr sz="1900" spc="-8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della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propria</a:t>
            </a:r>
            <a:r>
              <a:rPr sz="1900" spc="-4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rete</a:t>
            </a:r>
            <a:r>
              <a:rPr sz="1900" spc="-6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attraverso</a:t>
            </a:r>
            <a:r>
              <a:rPr sz="1900" spc="-7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meeting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e </a:t>
            </a:r>
            <a:r>
              <a:rPr sz="1900" spc="-10" dirty="0">
                <a:latin typeface="Verdana"/>
                <a:cs typeface="Verdana"/>
              </a:rPr>
              <a:t>affiancamenti;</a:t>
            </a:r>
            <a:endParaRPr sz="1900">
              <a:latin typeface="Verdana"/>
              <a:cs typeface="Verdana"/>
            </a:endParaRPr>
          </a:p>
          <a:p>
            <a:pPr marL="210185" indent="-197485">
              <a:lnSpc>
                <a:spcPts val="2150"/>
              </a:lnSpc>
              <a:spcBef>
                <a:spcPts val="1800"/>
              </a:spcBef>
              <a:buClr>
                <a:srgbClr val="EF7E09"/>
              </a:buClr>
              <a:buSzPct val="78947"/>
              <a:buFont typeface="Segoe UI Symbol"/>
              <a:buChar char="⚫"/>
              <a:tabLst>
                <a:tab pos="210185" algn="l"/>
              </a:tabLst>
            </a:pPr>
            <a:r>
              <a:rPr sz="1900" b="1" spc="-10" dirty="0">
                <a:latin typeface="Verdana"/>
                <a:cs typeface="Verdana"/>
              </a:rPr>
              <a:t>Provvigione: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2020"/>
              </a:lnSpc>
            </a:pPr>
            <a:r>
              <a:rPr sz="1900" dirty="0">
                <a:latin typeface="Verdana"/>
                <a:cs typeface="Verdana"/>
              </a:rPr>
              <a:t>12%</a:t>
            </a:r>
            <a:r>
              <a:rPr sz="1900" spc="-5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sulle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vendite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personali;</a:t>
            </a:r>
            <a:endParaRPr sz="1900">
              <a:latin typeface="Verdana"/>
              <a:cs typeface="Verdana"/>
            </a:endParaRPr>
          </a:p>
          <a:p>
            <a:pPr marL="181610">
              <a:lnSpc>
                <a:spcPts val="2030"/>
              </a:lnSpc>
            </a:pPr>
            <a:r>
              <a:rPr sz="1900" dirty="0">
                <a:latin typeface="Verdana"/>
                <a:cs typeface="Verdana"/>
              </a:rPr>
              <a:t>2%</a:t>
            </a:r>
            <a:r>
              <a:rPr sz="1900" spc="-6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sulle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vendite</a:t>
            </a:r>
            <a:r>
              <a:rPr sz="1900" spc="-3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degli</a:t>
            </a:r>
            <a:r>
              <a:rPr sz="1900" spc="-3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Area</a:t>
            </a:r>
            <a:r>
              <a:rPr sz="1900" spc="-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Manager</a:t>
            </a:r>
            <a:r>
              <a:rPr sz="1900" spc="-4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della</a:t>
            </a:r>
            <a:r>
              <a:rPr sz="1900" spc="-4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rete;</a:t>
            </a:r>
            <a:endParaRPr sz="1900">
              <a:latin typeface="Verdana"/>
              <a:cs typeface="Verdana"/>
            </a:endParaRPr>
          </a:p>
          <a:p>
            <a:pPr marL="181610">
              <a:lnSpc>
                <a:spcPts val="2155"/>
              </a:lnSpc>
            </a:pPr>
            <a:r>
              <a:rPr sz="1900" dirty="0">
                <a:latin typeface="Verdana"/>
                <a:cs typeface="Verdana"/>
              </a:rPr>
              <a:t>5%</a:t>
            </a:r>
            <a:r>
              <a:rPr sz="1900" spc="-6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sulle</a:t>
            </a:r>
            <a:r>
              <a:rPr sz="1900" spc="-4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vendite</a:t>
            </a:r>
            <a:r>
              <a:rPr sz="1900" spc="-3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dei</a:t>
            </a:r>
            <a:r>
              <a:rPr sz="1900" spc="-4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Sales</a:t>
            </a:r>
            <a:r>
              <a:rPr sz="1900" spc="-4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Manager</a:t>
            </a:r>
            <a:r>
              <a:rPr sz="1900" spc="-5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diretti.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248411"/>
            <a:ext cx="8307070" cy="4192270"/>
            <a:chOff x="418591" y="248411"/>
            <a:chExt cx="8307070" cy="4192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7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8924" y="248411"/>
              <a:ext cx="4559046" cy="9182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3845" y="374650"/>
            <a:ext cx="40335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Training</a:t>
            </a:r>
            <a:r>
              <a:rPr sz="3200" spc="-15" dirty="0"/>
              <a:t> </a:t>
            </a:r>
            <a:r>
              <a:rPr sz="3200" spc="-10" dirty="0"/>
              <a:t>Manager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915416" y="1414399"/>
            <a:ext cx="6776720" cy="23990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11454" indent="-198755">
              <a:lnSpc>
                <a:spcPct val="100000"/>
              </a:lnSpc>
              <a:spcBef>
                <a:spcPts val="300"/>
              </a:spcBef>
              <a:buClr>
                <a:srgbClr val="EF7E09"/>
              </a:buClr>
              <a:buSzPct val="80555"/>
              <a:buFont typeface="Segoe UI Symbol"/>
              <a:buChar char="⚫"/>
              <a:tabLst>
                <a:tab pos="211454" algn="l"/>
              </a:tabLst>
            </a:pPr>
            <a:r>
              <a:rPr sz="1800" b="1" dirty="0">
                <a:latin typeface="Verdana"/>
                <a:cs typeface="Verdana"/>
              </a:rPr>
              <a:t>Compiti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Principali: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dirty="0">
                <a:latin typeface="Verdana"/>
                <a:cs typeface="Verdana"/>
              </a:rPr>
              <a:t>Creare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aggiornare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tutti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corsi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aziendali;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800" dirty="0">
                <a:latin typeface="Verdana"/>
                <a:cs typeface="Verdana"/>
              </a:rPr>
              <a:t>Affiancare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sessioni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coaching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Commercial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Manager;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dirty="0">
                <a:latin typeface="Verdana"/>
                <a:cs typeface="Verdana"/>
              </a:rPr>
              <a:t>Sviluppare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progetto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rete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tutta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Italia.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800">
              <a:latin typeface="Verdana"/>
              <a:cs typeface="Verdana"/>
            </a:endParaRPr>
          </a:p>
          <a:p>
            <a:pPr marL="211454" indent="-198755">
              <a:lnSpc>
                <a:spcPct val="100000"/>
              </a:lnSpc>
              <a:spcBef>
                <a:spcPts val="5"/>
              </a:spcBef>
              <a:buClr>
                <a:srgbClr val="EF7E09"/>
              </a:buClr>
              <a:buSzPct val="80555"/>
              <a:buFont typeface="Segoe UI Symbol"/>
              <a:buChar char="⚫"/>
              <a:tabLst>
                <a:tab pos="211454" algn="l"/>
              </a:tabLst>
            </a:pPr>
            <a:r>
              <a:rPr sz="1800" b="1" spc="-10" dirty="0">
                <a:latin typeface="Verdana"/>
                <a:cs typeface="Verdana"/>
              </a:rPr>
              <a:t>Ruolo: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800" dirty="0">
                <a:latin typeface="Verdana"/>
                <a:cs typeface="Verdana"/>
              </a:rPr>
              <a:t>Il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Training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Manager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è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vertice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della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rete,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rappresenta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condivide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direttamente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l'azienda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strategie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migliorie.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325627"/>
            <a:ext cx="8568055" cy="2729230"/>
            <a:chOff x="418591" y="325627"/>
            <a:chExt cx="8568055" cy="2729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7"/>
              <a:ext cx="8306815" cy="23317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395" y="1920239"/>
              <a:ext cx="8484870" cy="11346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8126" y="1969997"/>
            <a:ext cx="7769859" cy="100774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4050" dirty="0"/>
              <a:t>COME</a:t>
            </a:r>
            <a:r>
              <a:rPr sz="4050" spc="-50" dirty="0"/>
              <a:t> </a:t>
            </a:r>
            <a:r>
              <a:rPr sz="4050" dirty="0"/>
              <a:t>SI</a:t>
            </a:r>
            <a:r>
              <a:rPr sz="4050" spc="-20" dirty="0"/>
              <a:t> </a:t>
            </a:r>
            <a:r>
              <a:rPr sz="4050" dirty="0"/>
              <a:t>ENTRA</a:t>
            </a:r>
            <a:r>
              <a:rPr sz="4050" spc="-25" dirty="0"/>
              <a:t> </a:t>
            </a:r>
            <a:r>
              <a:rPr sz="4050" dirty="0"/>
              <a:t>NEL</a:t>
            </a:r>
            <a:r>
              <a:rPr sz="4050" spc="-45" dirty="0"/>
              <a:t> </a:t>
            </a:r>
            <a:r>
              <a:rPr sz="4050" spc="-20" dirty="0"/>
              <a:t>TEAM</a:t>
            </a:r>
            <a:endParaRPr sz="4050"/>
          </a:p>
          <a:p>
            <a:pPr marL="1783080">
              <a:lnSpc>
                <a:spcPct val="100000"/>
              </a:lnSpc>
              <a:spcBef>
                <a:spcPts val="285"/>
              </a:spcBef>
            </a:pPr>
            <a:r>
              <a:rPr sz="1500" dirty="0">
                <a:solidFill>
                  <a:srgbClr val="000000"/>
                </a:solidFill>
              </a:rPr>
              <a:t>Attività</a:t>
            </a:r>
            <a:r>
              <a:rPr sz="1500" spc="-50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necessarie</a:t>
            </a:r>
            <a:r>
              <a:rPr sz="1500" spc="-45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per</a:t>
            </a:r>
            <a:r>
              <a:rPr sz="1500" spc="-35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diventare</a:t>
            </a:r>
            <a:r>
              <a:rPr sz="1500" spc="-35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un</a:t>
            </a:r>
            <a:r>
              <a:rPr sz="1500" spc="-65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Manager</a:t>
            </a:r>
            <a:r>
              <a:rPr sz="1500" spc="-45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W4</a:t>
            </a:r>
            <a:r>
              <a:rPr sz="1500" spc="-55" dirty="0">
                <a:solidFill>
                  <a:srgbClr val="000000"/>
                </a:solidFill>
              </a:rPr>
              <a:t> </a:t>
            </a:r>
            <a:r>
              <a:rPr sz="1500" spc="-10" dirty="0">
                <a:solidFill>
                  <a:srgbClr val="000000"/>
                </a:solidFill>
              </a:rPr>
              <a:t>House</a:t>
            </a:r>
            <a:endParaRPr sz="1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3004" y="129539"/>
            <a:ext cx="8315959" cy="5012055"/>
            <a:chOff x="413004" y="129539"/>
            <a:chExt cx="8315959" cy="5012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2" y="325627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7750" y="1868779"/>
              <a:ext cx="718083" cy="4502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1439" y="4472944"/>
              <a:ext cx="1017282" cy="6682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004" y="4472944"/>
              <a:ext cx="930414" cy="6682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1640" y="1515605"/>
              <a:ext cx="5742304" cy="28657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3731" y="129539"/>
              <a:ext cx="7293102" cy="11346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9551" y="746759"/>
              <a:ext cx="5601461" cy="113461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08125" marR="5080" indent="-845819">
              <a:lnSpc>
                <a:spcPct val="100000"/>
              </a:lnSpc>
              <a:spcBef>
                <a:spcPts val="105"/>
              </a:spcBef>
            </a:pPr>
            <a:r>
              <a:rPr sz="4050" dirty="0"/>
              <a:t>Corso</a:t>
            </a:r>
            <a:r>
              <a:rPr sz="4050" spc="-50" dirty="0"/>
              <a:t> </a:t>
            </a:r>
            <a:r>
              <a:rPr sz="4050" dirty="0"/>
              <a:t>di </a:t>
            </a:r>
            <a:r>
              <a:rPr sz="4050" spc="-10" dirty="0"/>
              <a:t>presentazione </a:t>
            </a:r>
            <a:r>
              <a:rPr sz="4050" dirty="0"/>
              <a:t>STARTING</a:t>
            </a:r>
            <a:r>
              <a:rPr sz="4050" spc="-80" dirty="0"/>
              <a:t> </a:t>
            </a:r>
            <a:r>
              <a:rPr sz="4050" spc="-10" dirty="0"/>
              <a:t>LEVEL</a:t>
            </a:r>
            <a:endParaRPr sz="40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325627"/>
            <a:ext cx="8725535" cy="2564765"/>
            <a:chOff x="418591" y="325627"/>
            <a:chExt cx="8725535" cy="2564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7"/>
              <a:ext cx="8306815" cy="23317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4180" y="1502663"/>
              <a:ext cx="2369819" cy="89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9991" y="1990344"/>
              <a:ext cx="3509010" cy="89992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510276" y="1618564"/>
            <a:ext cx="3182620" cy="1240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4785" indent="1504315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8D3D"/>
                </a:solidFill>
                <a:latin typeface="Verdana"/>
                <a:cs typeface="Verdana"/>
              </a:rPr>
              <a:t>CORSI W4ACADEMY</a:t>
            </a:r>
            <a:endParaRPr sz="3200">
              <a:latin typeface="Verdana"/>
              <a:cs typeface="Verdana"/>
            </a:endParaRPr>
          </a:p>
          <a:p>
            <a:pPr marL="235585">
              <a:lnSpc>
                <a:spcPct val="100000"/>
              </a:lnSpc>
              <a:spcBef>
                <a:spcPts val="795"/>
              </a:spcBef>
            </a:pPr>
            <a:r>
              <a:rPr sz="900" b="1" dirty="0">
                <a:latin typeface="Verdana"/>
                <a:cs typeface="Verdana"/>
              </a:rPr>
              <a:t>Descrizione</a:t>
            </a:r>
            <a:r>
              <a:rPr sz="900" b="1" spc="-2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del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percorso</a:t>
            </a:r>
            <a:r>
              <a:rPr sz="900" b="1" spc="-3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formativo</a:t>
            </a:r>
            <a:r>
              <a:rPr sz="900" b="1" spc="-4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W4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spc="-20" dirty="0">
                <a:latin typeface="Verdana"/>
                <a:cs typeface="Verdana"/>
              </a:rPr>
              <a:t>House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73326" y="635000"/>
            <a:ext cx="13188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</a:rPr>
              <a:t>W1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–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25" dirty="0">
                <a:solidFill>
                  <a:srgbClr val="000000"/>
                </a:solidFill>
              </a:rPr>
              <a:t>W2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363725" y="1093724"/>
            <a:ext cx="25082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RISERVATI</a:t>
            </a:r>
            <a:r>
              <a:rPr sz="1100" b="1" u="sng" spc="-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AI</a:t>
            </a:r>
            <a:r>
              <a:rPr sz="1100" b="1" u="sng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SALES</a:t>
            </a:r>
            <a:r>
              <a:rPr sz="1100" b="1" u="sng" spc="-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MANAGER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764" y="1708150"/>
            <a:ext cx="3460750" cy="652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Verdana"/>
                <a:cs typeface="Verdana"/>
              </a:rPr>
              <a:t>W3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–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spc="-25" dirty="0">
                <a:latin typeface="Verdana"/>
                <a:cs typeface="Verdana"/>
              </a:rPr>
              <a:t>W4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sz="1100" b="1" dirty="0">
                <a:latin typeface="Verdana"/>
                <a:cs typeface="Verdana"/>
              </a:rPr>
              <a:t>RISERVATI</a:t>
            </a:r>
            <a:r>
              <a:rPr sz="1100" b="1" spc="-5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AI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SALES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MANAGER</a:t>
            </a:r>
            <a:r>
              <a:rPr sz="1100" b="1" spc="-6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RECRUITER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9172" y="2325242"/>
            <a:ext cx="3436620" cy="3175"/>
          </a:xfrm>
          <a:custGeom>
            <a:avLst/>
            <a:gdLst/>
            <a:ahLst/>
            <a:cxnLst/>
            <a:rect l="l" t="t" r="r" b="b"/>
            <a:pathLst>
              <a:path w="3436620" h="3175">
                <a:moveTo>
                  <a:pt x="3436607" y="0"/>
                </a:moveTo>
                <a:lnTo>
                  <a:pt x="0" y="0"/>
                </a:lnTo>
                <a:lnTo>
                  <a:pt x="0" y="3048"/>
                </a:lnTo>
                <a:lnTo>
                  <a:pt x="3436607" y="3048"/>
                </a:lnTo>
                <a:lnTo>
                  <a:pt x="3436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76858" y="2781427"/>
            <a:ext cx="2680970" cy="65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 algn="ctr">
              <a:lnSpc>
                <a:spcPct val="100000"/>
              </a:lnSpc>
              <a:spcBef>
                <a:spcPts val="100"/>
              </a:spcBef>
            </a:pP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W5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15"/>
              </a:spcBef>
            </a:pP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RISERVATO</a:t>
            </a:r>
            <a:r>
              <a:rPr sz="1100" b="1" u="sng" spc="-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AGLI</a:t>
            </a:r>
            <a:r>
              <a:rPr sz="1100" b="1" u="sng" spc="-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AREA</a:t>
            </a:r>
            <a:r>
              <a:rPr sz="1100" b="1" u="sng" spc="-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MANAGER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5928" y="3854602"/>
            <a:ext cx="3122295" cy="65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100"/>
              </a:spcBef>
            </a:pP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W6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15"/>
              </a:spcBef>
            </a:pP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RISERVATO</a:t>
            </a:r>
            <a:r>
              <a:rPr sz="1100" b="1" u="sng" spc="-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AI</a:t>
            </a:r>
            <a:r>
              <a:rPr sz="1100" b="1" u="sng" spc="-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COMMERCIAL</a:t>
            </a:r>
            <a:r>
              <a:rPr sz="1100" b="1" u="sng" spc="-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MANAGER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3004" y="92964"/>
            <a:ext cx="8315959" cy="5048250"/>
            <a:chOff x="413004" y="92964"/>
            <a:chExt cx="8315959" cy="5048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2" y="325627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1439" y="4472944"/>
              <a:ext cx="1017282" cy="668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4" y="4472944"/>
              <a:ext cx="930414" cy="6682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9627" y="92964"/>
              <a:ext cx="1613153" cy="10279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6324" y="92964"/>
              <a:ext cx="835913" cy="10279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1227" y="92964"/>
              <a:ext cx="1457705" cy="102793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16553" y="235965"/>
            <a:ext cx="2240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W1</a:t>
            </a:r>
            <a:r>
              <a:rPr sz="3600" spc="-40" dirty="0"/>
              <a:t> </a:t>
            </a:r>
            <a:r>
              <a:rPr sz="3600" dirty="0"/>
              <a:t>-</a:t>
            </a:r>
            <a:r>
              <a:rPr sz="3600" spc="-45" dirty="0"/>
              <a:t> </a:t>
            </a:r>
            <a:r>
              <a:rPr sz="3600" spc="-35" dirty="0"/>
              <a:t>W2</a:t>
            </a:r>
            <a:endParaRPr sz="3600"/>
          </a:p>
        </p:txBody>
      </p:sp>
      <p:grpSp>
        <p:nvGrpSpPr>
          <p:cNvPr id="10" name="object 10"/>
          <p:cNvGrpSpPr/>
          <p:nvPr/>
        </p:nvGrpSpPr>
        <p:grpSpPr>
          <a:xfrm>
            <a:off x="981455" y="691895"/>
            <a:ext cx="7107555" cy="692785"/>
            <a:chOff x="981455" y="691895"/>
            <a:chExt cx="7107555" cy="69278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1455" y="691895"/>
              <a:ext cx="3509010" cy="6926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2127" y="691895"/>
              <a:ext cx="2181605" cy="6926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39027" y="691895"/>
              <a:ext cx="2149602" cy="69265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80059" y="786129"/>
            <a:ext cx="7433309" cy="351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8D3D"/>
                </a:solidFill>
                <a:latin typeface="Verdana"/>
                <a:cs typeface="Verdana"/>
              </a:rPr>
              <a:t>Riservato</a:t>
            </a:r>
            <a:r>
              <a:rPr sz="2400" b="1" spc="-55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8D3D"/>
                </a:solidFill>
                <a:latin typeface="Verdana"/>
                <a:cs typeface="Verdana"/>
              </a:rPr>
              <a:t>a</a:t>
            </a:r>
            <a:r>
              <a:rPr sz="2400" b="1" spc="-30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8D3D"/>
                </a:solidFill>
                <a:latin typeface="Verdana"/>
                <a:cs typeface="Verdana"/>
              </a:rPr>
              <a:t>tutti</a:t>
            </a:r>
            <a:r>
              <a:rPr sz="2400" b="1" spc="-50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8D3D"/>
                </a:solidFill>
                <a:latin typeface="Verdana"/>
                <a:cs typeface="Verdana"/>
              </a:rPr>
              <a:t>i</a:t>
            </a:r>
            <a:r>
              <a:rPr sz="2400" b="1" spc="-30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8D3D"/>
                </a:solidFill>
                <a:latin typeface="Verdana"/>
                <a:cs typeface="Verdana"/>
              </a:rPr>
              <a:t>Manager’s</a:t>
            </a:r>
            <a:r>
              <a:rPr sz="2400" b="1" spc="-40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8D3D"/>
                </a:solidFill>
                <a:latin typeface="Verdana"/>
                <a:cs typeface="Verdana"/>
              </a:rPr>
              <a:t>W4</a:t>
            </a:r>
            <a:r>
              <a:rPr sz="2400" b="1" spc="-25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8D3D"/>
                </a:solidFill>
                <a:latin typeface="Verdana"/>
                <a:cs typeface="Verdana"/>
              </a:rPr>
              <a:t>House</a:t>
            </a:r>
            <a:endParaRPr sz="2400">
              <a:latin typeface="Verdana"/>
              <a:cs typeface="Verdana"/>
            </a:endParaRPr>
          </a:p>
          <a:p>
            <a:pPr marL="678815" marR="649605" algn="ctr">
              <a:lnSpc>
                <a:spcPct val="154500"/>
              </a:lnSpc>
              <a:spcBef>
                <a:spcPts val="395"/>
              </a:spcBef>
            </a:pPr>
            <a:r>
              <a:rPr sz="1100" dirty="0">
                <a:latin typeface="Verdana"/>
                <a:cs typeface="Verdana"/>
              </a:rPr>
              <a:t>I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corsi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inizieranno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di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pomeriggio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con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la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visita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in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azienda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e/o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presso</a:t>
            </a:r>
            <a:r>
              <a:rPr sz="1100" b="1" spc="-5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un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cantiere</a:t>
            </a:r>
            <a:r>
              <a:rPr sz="1100" spc="-10" dirty="0">
                <a:latin typeface="Verdana"/>
                <a:cs typeface="Verdana"/>
              </a:rPr>
              <a:t>, </a:t>
            </a:r>
            <a:r>
              <a:rPr sz="1100" dirty="0">
                <a:latin typeface="Verdana"/>
                <a:cs typeface="Verdana"/>
              </a:rPr>
              <a:t>proseguiranno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per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due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giorni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successivi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il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seguente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orario:</a:t>
            </a:r>
            <a:endParaRPr sz="1100">
              <a:latin typeface="Verdana"/>
              <a:cs typeface="Verdana"/>
            </a:endParaRPr>
          </a:p>
          <a:p>
            <a:pPr marL="18415" algn="ctr">
              <a:lnSpc>
                <a:spcPct val="100000"/>
              </a:lnSpc>
              <a:spcBef>
                <a:spcPts val="730"/>
              </a:spcBef>
            </a:pPr>
            <a:r>
              <a:rPr sz="1100" b="1" dirty="0">
                <a:latin typeface="Verdana"/>
                <a:cs typeface="Verdana"/>
              </a:rPr>
              <a:t>Mattina: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dalle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9:30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alle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12:30</a:t>
            </a:r>
            <a:r>
              <a:rPr sz="1100" b="1" spc="-1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-----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Pomeriggio:</a:t>
            </a:r>
            <a:r>
              <a:rPr sz="1100" b="1" spc="-5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dalle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14:30</a:t>
            </a:r>
            <a:r>
              <a:rPr sz="1100" b="1" spc="-1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alle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17:30.</a:t>
            </a:r>
            <a:endParaRPr sz="1100">
              <a:latin typeface="Verdana"/>
              <a:cs typeface="Verdana"/>
            </a:endParaRPr>
          </a:p>
          <a:p>
            <a:pPr marL="12700" marR="89535">
              <a:lnSpc>
                <a:spcPct val="150000"/>
              </a:lnSpc>
              <a:spcBef>
                <a:spcPts val="1035"/>
              </a:spcBef>
            </a:pPr>
            <a:r>
              <a:rPr sz="1100" dirty="0">
                <a:latin typeface="Verdana"/>
                <a:cs typeface="Verdana"/>
              </a:rPr>
              <a:t>Il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relatore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alla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fine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delle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seconda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giornata,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inviterà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corsisti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fissare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un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appuntamento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per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la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settimana </a:t>
            </a:r>
            <a:r>
              <a:rPr sz="1100" dirty="0">
                <a:latin typeface="Verdana"/>
                <a:cs typeface="Verdana"/>
              </a:rPr>
              <a:t>successiva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il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Manager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che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lo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ha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invitato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ed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accompagnato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al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corso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per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iniziare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sessioni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di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100" spc="-10" dirty="0">
                <a:latin typeface="Verdana"/>
                <a:cs typeface="Verdana"/>
              </a:rPr>
              <a:t>follow-</a:t>
            </a:r>
            <a:r>
              <a:rPr sz="1100" dirty="0">
                <a:latin typeface="Verdana"/>
                <a:cs typeface="Verdana"/>
              </a:rPr>
              <a:t>up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volte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garantire il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corretto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apprendimento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delle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competenze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acquisite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durante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il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corso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di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100" spc="-10" dirty="0">
                <a:latin typeface="Verdana"/>
                <a:cs typeface="Verdana"/>
              </a:rPr>
              <a:t>formazione.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40000"/>
              </a:lnSpc>
              <a:spcBef>
                <a:spcPts val="1335"/>
              </a:spcBef>
            </a:pPr>
            <a:r>
              <a:rPr sz="1100" b="1" dirty="0">
                <a:latin typeface="Verdana"/>
                <a:cs typeface="Verdana"/>
              </a:rPr>
              <a:t>Lo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scopo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di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ogni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corsista</a:t>
            </a:r>
            <a:r>
              <a:rPr sz="1100" b="1" spc="-5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sarà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quello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di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dimostrare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al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proprio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Area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Manager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(o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persona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da</a:t>
            </a:r>
            <a:r>
              <a:rPr sz="1100" b="1" spc="-25" dirty="0">
                <a:latin typeface="Verdana"/>
                <a:cs typeface="Verdana"/>
              </a:rPr>
              <a:t> lui </a:t>
            </a:r>
            <a:r>
              <a:rPr sz="1100" b="1" dirty="0">
                <a:latin typeface="Verdana"/>
                <a:cs typeface="Verdana"/>
              </a:rPr>
              <a:t>delegata)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di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saper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eseguire</a:t>
            </a:r>
            <a:r>
              <a:rPr sz="1100" b="1" spc="-6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correttamente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il</a:t>
            </a:r>
            <a:r>
              <a:rPr sz="1100" b="1" spc="-7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Colloquio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Informativo</a:t>
            </a:r>
            <a:r>
              <a:rPr sz="1100" b="1" spc="-6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(C.I.).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L’azienda,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solo</a:t>
            </a:r>
            <a:r>
              <a:rPr sz="1100" b="1" spc="-65" dirty="0">
                <a:latin typeface="Verdana"/>
                <a:cs typeface="Verdana"/>
              </a:rPr>
              <a:t> </a:t>
            </a:r>
            <a:r>
              <a:rPr sz="1100" b="1" spc="-20" dirty="0">
                <a:latin typeface="Verdana"/>
                <a:cs typeface="Verdana"/>
              </a:rPr>
              <a:t>dopo </a:t>
            </a:r>
            <a:r>
              <a:rPr sz="1100" b="1" dirty="0">
                <a:latin typeface="Verdana"/>
                <a:cs typeface="Verdana"/>
              </a:rPr>
              <a:t>aver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ricevuto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il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feed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back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positivo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invierà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il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contratto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di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collaborazione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con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W4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House.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b="1" dirty="0">
                <a:latin typeface="Verdana"/>
                <a:cs typeface="Verdana"/>
              </a:rPr>
              <a:t>Solo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dopo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potrà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iniziare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fissare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appuntamenti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con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clienti.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3004" y="169163"/>
            <a:ext cx="8315959" cy="4972050"/>
            <a:chOff x="413004" y="169163"/>
            <a:chExt cx="8315959" cy="4972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2" y="325627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1439" y="4472944"/>
              <a:ext cx="1017282" cy="668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4" y="4472944"/>
              <a:ext cx="930414" cy="6682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6287" y="169163"/>
              <a:ext cx="1613153" cy="10279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2983" y="169163"/>
              <a:ext cx="941069" cy="10279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4568" y="169163"/>
              <a:ext cx="1457706" cy="102793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63214" y="310972"/>
            <a:ext cx="23469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W3</a:t>
            </a:r>
            <a:r>
              <a:rPr sz="3600" spc="-25" dirty="0"/>
              <a:t> </a:t>
            </a:r>
            <a:r>
              <a:rPr sz="3600" dirty="0"/>
              <a:t>–</a:t>
            </a:r>
            <a:r>
              <a:rPr sz="3600" spc="-15" dirty="0"/>
              <a:t> </a:t>
            </a:r>
            <a:r>
              <a:rPr sz="3600" spc="-25" dirty="0"/>
              <a:t>W4</a:t>
            </a:r>
            <a:endParaRPr sz="3600"/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9619" y="768095"/>
            <a:ext cx="7529322" cy="69265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4260" y="861821"/>
            <a:ext cx="7875270" cy="3253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8D3D"/>
                </a:solidFill>
                <a:latin typeface="Verdana"/>
                <a:cs typeface="Verdana"/>
              </a:rPr>
              <a:t>Riservato</a:t>
            </a:r>
            <a:r>
              <a:rPr sz="2400" b="1" spc="-60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8D3D"/>
                </a:solidFill>
                <a:latin typeface="Verdana"/>
                <a:cs typeface="Verdana"/>
              </a:rPr>
              <a:t>ai</a:t>
            </a:r>
            <a:r>
              <a:rPr sz="2400" b="1" spc="-45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8D3D"/>
                </a:solidFill>
                <a:latin typeface="Verdana"/>
                <a:cs typeface="Verdana"/>
              </a:rPr>
              <a:t>SALES</a:t>
            </a:r>
            <a:r>
              <a:rPr sz="2400" b="1" spc="-50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8D3D"/>
                </a:solidFill>
                <a:latin typeface="Verdana"/>
                <a:cs typeface="Verdana"/>
              </a:rPr>
              <a:t>MANAGER</a:t>
            </a:r>
            <a:r>
              <a:rPr sz="2400" b="1" spc="-35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8D3D"/>
                </a:solidFill>
                <a:latin typeface="Verdana"/>
                <a:cs typeface="Verdana"/>
              </a:rPr>
              <a:t>RECRUITER</a:t>
            </a:r>
            <a:endParaRPr sz="2400">
              <a:latin typeface="Verdana"/>
              <a:cs typeface="Verdana"/>
            </a:endParaRPr>
          </a:p>
          <a:p>
            <a:pPr marL="75565" algn="ctr">
              <a:lnSpc>
                <a:spcPct val="100000"/>
              </a:lnSpc>
              <a:spcBef>
                <a:spcPts val="1570"/>
              </a:spcBef>
            </a:pPr>
            <a:r>
              <a:rPr sz="1400" dirty="0">
                <a:latin typeface="Verdana"/>
                <a:cs typeface="Verdana"/>
              </a:rPr>
              <a:t>I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corsi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avranno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una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durata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di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due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giorni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con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il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seguente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orario:</a:t>
            </a:r>
            <a:endParaRPr sz="1400">
              <a:latin typeface="Verdana"/>
              <a:cs typeface="Verdana"/>
            </a:endParaRPr>
          </a:p>
          <a:p>
            <a:pPr marL="81915" algn="ctr">
              <a:lnSpc>
                <a:spcPct val="100000"/>
              </a:lnSpc>
              <a:spcBef>
                <a:spcPts val="195"/>
              </a:spcBef>
            </a:pPr>
            <a:r>
              <a:rPr sz="1400" b="1" dirty="0">
                <a:latin typeface="Verdana"/>
                <a:cs typeface="Verdana"/>
              </a:rPr>
              <a:t>Mattina: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dalle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9:30</a:t>
            </a:r>
            <a:r>
              <a:rPr sz="1400" b="1" spc="-1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alle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12:30</a:t>
            </a:r>
            <a:r>
              <a:rPr sz="1400" b="1" spc="-15" dirty="0">
                <a:latin typeface="Verdana"/>
                <a:cs typeface="Verdana"/>
              </a:rPr>
              <a:t> </a:t>
            </a:r>
            <a:r>
              <a:rPr sz="1400" b="1" spc="-20" dirty="0">
                <a:latin typeface="Verdana"/>
                <a:cs typeface="Verdana"/>
              </a:rPr>
              <a:t>----</a:t>
            </a:r>
            <a:r>
              <a:rPr sz="1400" b="1" dirty="0">
                <a:latin typeface="Verdana"/>
                <a:cs typeface="Verdana"/>
              </a:rPr>
              <a:t>-</a:t>
            </a:r>
            <a:r>
              <a:rPr sz="1400" b="1" spc="-1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Pomeriggio: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dalle</a:t>
            </a:r>
            <a:r>
              <a:rPr sz="1400" b="1" spc="-5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14:30</a:t>
            </a:r>
            <a:r>
              <a:rPr sz="1400" b="1" spc="-2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alle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17:30.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Verdana"/>
                <a:cs typeface="Verdana"/>
              </a:rPr>
              <a:t>Il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relatore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alla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fine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delle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seconda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giornata,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inviterà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corsisti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fissare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un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appuntamento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per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la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settimana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00" dirty="0">
                <a:latin typeface="Verdana"/>
                <a:cs typeface="Verdana"/>
              </a:rPr>
              <a:t>successiva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il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Manager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che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lo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ha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invitato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ed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accompagnato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al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corso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per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iniziare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le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sessioni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di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100" spc="-10" dirty="0">
                <a:latin typeface="Verdana"/>
                <a:cs typeface="Verdana"/>
              </a:rPr>
              <a:t>follow-</a:t>
            </a:r>
            <a:r>
              <a:rPr sz="1100" dirty="0">
                <a:latin typeface="Verdana"/>
                <a:cs typeface="Verdana"/>
              </a:rPr>
              <a:t>up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volte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garantire il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corretto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apprendimento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delle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competenze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acquisite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durante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il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corso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formazione.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100">
              <a:latin typeface="Verdana"/>
              <a:cs typeface="Verdana"/>
            </a:endParaRPr>
          </a:p>
          <a:p>
            <a:pPr marL="12700" marR="33020">
              <a:lnSpc>
                <a:spcPct val="150100"/>
              </a:lnSpc>
            </a:pPr>
            <a:r>
              <a:rPr sz="1100" b="1" dirty="0">
                <a:latin typeface="Verdana"/>
                <a:cs typeface="Verdana"/>
              </a:rPr>
              <a:t>Ogni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corsista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vorrà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dimostrare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di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saper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creare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e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gestire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la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propria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rete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utilizzando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il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metodo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spc="-25" dirty="0">
                <a:latin typeface="Verdana"/>
                <a:cs typeface="Verdana"/>
              </a:rPr>
              <a:t>W4 </a:t>
            </a:r>
            <a:r>
              <a:rPr sz="1100" b="1" dirty="0">
                <a:latin typeface="Verdana"/>
                <a:cs typeface="Verdana"/>
              </a:rPr>
              <a:t>Academy.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L'Area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Manager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(o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persona</a:t>
            </a:r>
            <a:r>
              <a:rPr sz="1100" b="1" spc="-5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da</a:t>
            </a:r>
            <a:r>
              <a:rPr sz="1100" b="1" spc="-1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lui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delegata)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avrà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il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compito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di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certificare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tale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competenza </a:t>
            </a:r>
            <a:r>
              <a:rPr sz="1100" b="1" dirty="0">
                <a:latin typeface="Verdana"/>
                <a:cs typeface="Verdana"/>
              </a:rPr>
              <a:t>che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permetterà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al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corsista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di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richiedere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e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ottenere</a:t>
            </a:r>
            <a:r>
              <a:rPr sz="1100" b="1" spc="-6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il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contratto</a:t>
            </a:r>
            <a:r>
              <a:rPr sz="1100" b="1" spc="-5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per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poter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invitare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nuovi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collaboratori </a:t>
            </a:r>
            <a:r>
              <a:rPr sz="1100" b="1" dirty="0">
                <a:latin typeface="Verdana"/>
                <a:cs typeface="Verdana"/>
              </a:rPr>
              <a:t>a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entrare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nella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sua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rete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all'interno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dell'ecosistema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W4House,</a:t>
            </a:r>
            <a:r>
              <a:rPr sz="1100" b="1" spc="-5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senza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limiti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territoriali.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3004" y="325627"/>
            <a:ext cx="8315959" cy="4815840"/>
            <a:chOff x="413004" y="325627"/>
            <a:chExt cx="8315959" cy="4815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2" y="325627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1439" y="4472944"/>
              <a:ext cx="1017282" cy="668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4" y="4472944"/>
              <a:ext cx="930414" cy="6682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2416" y="481583"/>
              <a:ext cx="7149845" cy="3804666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14024" y="2714180"/>
          <a:ext cx="3190239" cy="358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325627"/>
            <a:ext cx="8602980" cy="2540635"/>
            <a:chOff x="418591" y="325627"/>
            <a:chExt cx="8602980" cy="2540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8447" y="1606295"/>
              <a:ext cx="7722870" cy="8176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8380" y="2048255"/>
              <a:ext cx="6617970" cy="8176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 marR="5080" algn="r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PROVA</a:t>
            </a:r>
            <a:r>
              <a:rPr sz="2900" spc="-75" dirty="0"/>
              <a:t> </a:t>
            </a:r>
            <a:r>
              <a:rPr sz="2900" dirty="0"/>
              <a:t>EFFICIENZA</a:t>
            </a:r>
            <a:r>
              <a:rPr sz="2900" spc="-50" dirty="0"/>
              <a:t> </a:t>
            </a:r>
            <a:r>
              <a:rPr sz="2900" dirty="0"/>
              <a:t>ED</a:t>
            </a:r>
            <a:r>
              <a:rPr sz="2900" spc="-40" dirty="0"/>
              <a:t> </a:t>
            </a:r>
            <a:r>
              <a:rPr sz="2900" spc="-10" dirty="0"/>
              <a:t>EFFICACIA</a:t>
            </a:r>
            <a:endParaRPr sz="2900"/>
          </a:p>
          <a:p>
            <a:pPr marL="140335" marR="5080" algn="r">
              <a:lnSpc>
                <a:spcPct val="100000"/>
              </a:lnSpc>
              <a:spcBef>
                <a:spcPts val="5"/>
              </a:spcBef>
            </a:pPr>
            <a:r>
              <a:rPr sz="2900" dirty="0"/>
              <a:t>A</a:t>
            </a:r>
            <a:r>
              <a:rPr sz="2900" spc="-25" dirty="0"/>
              <a:t> </a:t>
            </a:r>
            <a:r>
              <a:rPr sz="2900" dirty="0"/>
              <a:t>CURA</a:t>
            </a:r>
            <a:r>
              <a:rPr sz="2900" spc="-50" dirty="0"/>
              <a:t> </a:t>
            </a:r>
            <a:r>
              <a:rPr sz="2900" dirty="0"/>
              <a:t>DELL’AREA</a:t>
            </a:r>
            <a:r>
              <a:rPr sz="2900" spc="-45" dirty="0"/>
              <a:t> </a:t>
            </a:r>
            <a:r>
              <a:rPr sz="2900" spc="-10" dirty="0"/>
              <a:t>MANAGER</a:t>
            </a:r>
            <a:endParaRPr sz="2900"/>
          </a:p>
        </p:txBody>
      </p: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00"/>
                </a:solidFill>
              </a:rPr>
              <a:t>Ogni</a:t>
            </a:r>
            <a:r>
              <a:rPr sz="1200" spc="-3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collaboratore</a:t>
            </a:r>
            <a:r>
              <a:rPr sz="1200" spc="-6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formato</a:t>
            </a:r>
            <a:r>
              <a:rPr sz="1200" spc="-4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che</a:t>
            </a:r>
            <a:r>
              <a:rPr sz="1200" spc="-4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ritiene</a:t>
            </a:r>
            <a:r>
              <a:rPr sz="1200" spc="-3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di</a:t>
            </a:r>
            <a:r>
              <a:rPr sz="1200" spc="-4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essere</a:t>
            </a:r>
            <a:r>
              <a:rPr sz="1200" spc="-1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preparato</a:t>
            </a:r>
            <a:r>
              <a:rPr sz="1200" spc="-4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può</a:t>
            </a:r>
            <a:r>
              <a:rPr sz="1200" spc="-4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richiedere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la</a:t>
            </a:r>
            <a:r>
              <a:rPr sz="1200" spc="-4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prova</a:t>
            </a:r>
            <a:r>
              <a:rPr sz="1200" spc="-50" dirty="0">
                <a:solidFill>
                  <a:srgbClr val="000000"/>
                </a:solidFill>
              </a:rPr>
              <a:t> </a:t>
            </a:r>
            <a:r>
              <a:rPr sz="1200" spc="-25" dirty="0">
                <a:solidFill>
                  <a:srgbClr val="000000"/>
                </a:solidFill>
              </a:rPr>
              <a:t>al</a:t>
            </a:r>
            <a:endParaRPr sz="1200"/>
          </a:p>
          <a:p>
            <a:pPr marR="5080" algn="r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</a:rPr>
              <a:t>proprio</a:t>
            </a:r>
            <a:r>
              <a:rPr sz="1200" spc="-5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Area</a:t>
            </a:r>
            <a:r>
              <a:rPr sz="1200" spc="-40" dirty="0">
                <a:solidFill>
                  <a:srgbClr val="000000"/>
                </a:solidFill>
              </a:rPr>
              <a:t> </a:t>
            </a:r>
            <a:r>
              <a:rPr sz="1200" spc="-10" dirty="0">
                <a:solidFill>
                  <a:srgbClr val="000000"/>
                </a:solidFill>
              </a:rPr>
              <a:t>Manager.</a:t>
            </a:r>
            <a:endParaRPr sz="1200"/>
          </a:p>
          <a:p>
            <a:pPr marR="5715" algn="r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solidFill>
                  <a:srgbClr val="000000"/>
                </a:solidFill>
              </a:rPr>
              <a:t>La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prova</a:t>
            </a:r>
            <a:r>
              <a:rPr sz="1200" spc="-3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potrà</a:t>
            </a:r>
            <a:r>
              <a:rPr sz="1200" spc="-3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essere</a:t>
            </a:r>
            <a:r>
              <a:rPr sz="1200" spc="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eseguita</a:t>
            </a:r>
            <a:r>
              <a:rPr sz="1200" spc="-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in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call</a:t>
            </a:r>
            <a:r>
              <a:rPr sz="1200" spc="-1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o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in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spc="-10" dirty="0">
                <a:solidFill>
                  <a:srgbClr val="000000"/>
                </a:solidFill>
              </a:rPr>
              <a:t>presenza.</a:t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3004" y="169163"/>
            <a:ext cx="8315959" cy="4972050"/>
            <a:chOff x="413004" y="169163"/>
            <a:chExt cx="8315959" cy="4972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2" y="325627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1439" y="4472944"/>
              <a:ext cx="1017282" cy="668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4" y="4472944"/>
              <a:ext cx="930414" cy="6682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5427" y="169163"/>
              <a:ext cx="1457705" cy="102793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02734" y="310972"/>
            <a:ext cx="8686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W5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579119" y="768095"/>
            <a:ext cx="6764655" cy="996315"/>
            <a:chOff x="579119" y="768095"/>
            <a:chExt cx="6764655" cy="99631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5167" y="768095"/>
              <a:ext cx="5618226" cy="6926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119" y="1418844"/>
              <a:ext cx="5537454" cy="34518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64260" y="861821"/>
            <a:ext cx="7649209" cy="3545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8D3D"/>
                </a:solidFill>
                <a:latin typeface="Verdana"/>
                <a:cs typeface="Verdana"/>
              </a:rPr>
              <a:t>Riservato</a:t>
            </a:r>
            <a:r>
              <a:rPr sz="2400" b="1" spc="-50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8D3D"/>
                </a:solidFill>
                <a:latin typeface="Verdana"/>
                <a:cs typeface="Verdana"/>
              </a:rPr>
              <a:t>agli</a:t>
            </a:r>
            <a:r>
              <a:rPr sz="2400" b="1" spc="-35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8D3D"/>
                </a:solidFill>
                <a:latin typeface="Verdana"/>
                <a:cs typeface="Verdana"/>
              </a:rPr>
              <a:t>AREA</a:t>
            </a:r>
            <a:r>
              <a:rPr sz="2400" b="1" spc="-35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8D3D"/>
                </a:solidFill>
                <a:latin typeface="Verdana"/>
                <a:cs typeface="Verdana"/>
              </a:rPr>
              <a:t>MANAGER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1200" b="1" dirty="0">
                <a:latin typeface="Verdana"/>
                <a:cs typeface="Verdana"/>
              </a:rPr>
              <a:t>I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corsi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avranno</a:t>
            </a:r>
            <a:r>
              <a:rPr sz="1200" b="1" spc="-4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una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durata</a:t>
            </a:r>
            <a:r>
              <a:rPr sz="1200" b="1" spc="-3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di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tre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giorni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con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il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seguente</a:t>
            </a:r>
            <a:r>
              <a:rPr sz="1200" b="1" spc="-5" dirty="0">
                <a:latin typeface="Verdana"/>
                <a:cs typeface="Verdana"/>
              </a:rPr>
              <a:t> </a:t>
            </a:r>
            <a:r>
              <a:rPr sz="1200" b="1" spc="-10" dirty="0">
                <a:latin typeface="Verdana"/>
                <a:cs typeface="Verdana"/>
              </a:rPr>
              <a:t>orario: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Due</a:t>
            </a:r>
            <a:r>
              <a:rPr sz="1100" b="1" u="sng" spc="-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giornata</a:t>
            </a:r>
            <a:r>
              <a:rPr sz="1100" b="1" u="sng" spc="-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complete</a:t>
            </a:r>
            <a:r>
              <a:rPr sz="1100" b="1" u="sng" spc="-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</a:t>
            </a:r>
            <a:r>
              <a:rPr sz="11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azienda:</a:t>
            </a:r>
            <a:r>
              <a:rPr sz="11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dalle</a:t>
            </a:r>
            <a:r>
              <a:rPr sz="11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9:30</a:t>
            </a:r>
            <a:r>
              <a:rPr sz="1100" b="1" u="sng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alle</a:t>
            </a:r>
            <a:r>
              <a:rPr sz="1100" b="1" u="sng" spc="-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18:30</a:t>
            </a:r>
            <a:r>
              <a:rPr sz="1100" b="1" u="sng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per</a:t>
            </a:r>
            <a:r>
              <a:rPr sz="1100" b="1" u="sng" spc="-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la</a:t>
            </a:r>
            <a:r>
              <a:rPr sz="1100" b="1" u="sng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gestione</a:t>
            </a:r>
            <a:r>
              <a:rPr sz="1100" b="1" u="sng" spc="-7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dei</a:t>
            </a:r>
            <a:r>
              <a:rPr sz="11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preventivi.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50000"/>
              </a:lnSpc>
            </a:pPr>
            <a:r>
              <a:rPr sz="1100" dirty="0">
                <a:latin typeface="Verdana"/>
                <a:cs typeface="Verdana"/>
              </a:rPr>
              <a:t>Dopo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che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il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Sales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Manager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ha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presentato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l'azienda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suoi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sistemi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durante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il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primo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colloquio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informativo </a:t>
            </a:r>
            <a:r>
              <a:rPr sz="1100" dirty="0">
                <a:latin typeface="Verdana"/>
                <a:cs typeface="Verdana"/>
              </a:rPr>
              <a:t>(C.I.),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l'Area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Manager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aiuta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valorizzare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vantaggi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delle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soluzioni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W4house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guidare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il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cliente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nel </a:t>
            </a:r>
            <a:r>
              <a:rPr sz="1100" dirty="0">
                <a:latin typeface="Verdana"/>
                <a:cs typeface="Verdana"/>
              </a:rPr>
              <a:t>processo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comparazione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metodi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tradizionali.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Per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questa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assistenza,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l'azienda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riconosce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all'Area </a:t>
            </a:r>
            <a:r>
              <a:rPr sz="1100" dirty="0">
                <a:latin typeface="Verdana"/>
                <a:cs typeface="Verdana"/>
              </a:rPr>
              <a:t>Manager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una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provvigione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3%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sugli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affari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conclusi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dai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Sales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Manager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della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sua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rete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una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provvigione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del </a:t>
            </a:r>
            <a:r>
              <a:rPr sz="1100" dirty="0">
                <a:latin typeface="Verdana"/>
                <a:cs typeface="Verdana"/>
              </a:rPr>
              <a:t>10%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sugli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affari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procurati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conclusi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direttamente.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Una</a:t>
            </a:r>
            <a:r>
              <a:rPr sz="1100" b="1" u="sng" spc="-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giornata</a:t>
            </a:r>
            <a:r>
              <a:rPr sz="11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</a:t>
            </a:r>
            <a:r>
              <a:rPr sz="1100" b="1" u="sng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aula</a:t>
            </a:r>
            <a:r>
              <a:rPr sz="1100" b="1" u="sng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con</a:t>
            </a:r>
            <a:r>
              <a:rPr sz="1100" b="1" u="sng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il</a:t>
            </a:r>
            <a:r>
              <a:rPr sz="1100" b="1" u="sng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seguente</a:t>
            </a:r>
            <a:r>
              <a:rPr sz="1100" b="1" u="sng" spc="-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orario: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latin typeface="Verdana"/>
                <a:cs typeface="Verdana"/>
              </a:rPr>
              <a:t>Mattina: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dalle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9:30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alle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12:30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-----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Pomeriggio: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dalle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14:30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alle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17:30.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3004" y="176784"/>
            <a:ext cx="8315959" cy="4964430"/>
            <a:chOff x="413004" y="176784"/>
            <a:chExt cx="8315959" cy="4964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2" y="325628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1439" y="4472944"/>
              <a:ext cx="1017282" cy="668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4" y="4472944"/>
              <a:ext cx="930414" cy="6682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5719" y="176784"/>
              <a:ext cx="1338834" cy="94564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29278" y="307340"/>
            <a:ext cx="7969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25" dirty="0"/>
              <a:t>W6</a:t>
            </a:r>
            <a:endParaRPr sz="3300"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5419" y="659891"/>
            <a:ext cx="6139433" cy="63627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37157" y="744728"/>
            <a:ext cx="57791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8D3D"/>
                </a:solidFill>
                <a:latin typeface="Verdana"/>
                <a:cs typeface="Verdana"/>
              </a:rPr>
              <a:t>Riservato</a:t>
            </a:r>
            <a:r>
              <a:rPr sz="2200" b="1" spc="-100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FF8D3D"/>
                </a:solidFill>
                <a:latin typeface="Verdana"/>
                <a:cs typeface="Verdana"/>
              </a:rPr>
              <a:t>ai</a:t>
            </a:r>
            <a:r>
              <a:rPr sz="2200" b="1" spc="-105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FF8D3D"/>
                </a:solidFill>
                <a:latin typeface="Verdana"/>
                <a:cs typeface="Verdana"/>
              </a:rPr>
              <a:t>COMMERCIAL</a:t>
            </a:r>
            <a:r>
              <a:rPr sz="2200" b="1" spc="-70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8D3D"/>
                </a:solidFill>
                <a:latin typeface="Verdana"/>
                <a:cs typeface="Verdana"/>
              </a:rPr>
              <a:t>MANAGER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1687" y="1347203"/>
            <a:ext cx="7162165" cy="316865"/>
            <a:chOff x="551687" y="1347203"/>
            <a:chExt cx="7162165" cy="31686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1687" y="1347203"/>
              <a:ext cx="7162038" cy="3162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507" y="1537684"/>
              <a:ext cx="6994398" cy="3571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27989" y="1380185"/>
            <a:ext cx="7853680" cy="2762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Il</a:t>
            </a:r>
            <a:r>
              <a:rPr sz="1100" b="1" u="sng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corso</a:t>
            </a:r>
            <a:r>
              <a:rPr sz="1100" b="1" u="sng" spc="-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avrà</a:t>
            </a:r>
            <a:r>
              <a:rPr sz="1100" b="1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una</a:t>
            </a:r>
            <a:r>
              <a:rPr sz="1100" b="1" u="sng" spc="-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durata</a:t>
            </a:r>
            <a:r>
              <a:rPr sz="1100" b="1" u="sng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di</a:t>
            </a:r>
            <a:r>
              <a:rPr sz="1100" b="1" u="sng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tre</a:t>
            </a:r>
            <a:r>
              <a:rPr sz="1100" b="1" u="sng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giorni</a:t>
            </a:r>
            <a:r>
              <a:rPr sz="1100" b="1" u="sng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</a:t>
            </a:r>
            <a:r>
              <a:rPr sz="1100" b="1" u="sng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aula</a:t>
            </a:r>
            <a:r>
              <a:rPr sz="1100" b="1" u="sng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con</a:t>
            </a:r>
            <a:r>
              <a:rPr sz="1100" b="1" u="sng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il</a:t>
            </a:r>
            <a:r>
              <a:rPr sz="1100" b="1" u="sng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seguente</a:t>
            </a:r>
            <a:r>
              <a:rPr sz="1100" b="1" u="sng" spc="-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orario:</a:t>
            </a:r>
            <a:r>
              <a:rPr sz="1100" b="1" u="sng" spc="-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dalle 9:30</a:t>
            </a:r>
            <a:r>
              <a:rPr sz="1100" b="1" u="sng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alle</a:t>
            </a:r>
            <a:r>
              <a:rPr sz="1100" b="1" u="sng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18:30.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dirty="0">
                <a:latin typeface="Verdana"/>
                <a:cs typeface="Verdana"/>
              </a:rPr>
              <a:t>Il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corso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è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specifico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di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Network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Management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temi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quali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il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Public</a:t>
            </a:r>
            <a:r>
              <a:rPr sz="1100" spc="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Speaking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il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Controllo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Sistema.</a:t>
            </a:r>
            <a:endParaRPr sz="1100">
              <a:latin typeface="Verdana"/>
              <a:cs typeface="Verdana"/>
            </a:endParaRPr>
          </a:p>
          <a:p>
            <a:pPr marL="41275" marR="5080" indent="-29209">
              <a:lnSpc>
                <a:spcPct val="150000"/>
              </a:lnSpc>
              <a:spcBef>
                <a:spcPts val="204"/>
              </a:spcBef>
              <a:buClr>
                <a:srgbClr val="EF7E09"/>
              </a:buClr>
              <a:buSzPct val="77272"/>
              <a:buFont typeface="Segoe UI Symbol"/>
              <a:buChar char="⚫"/>
              <a:tabLst>
                <a:tab pos="41275" algn="l"/>
                <a:tab pos="210820" algn="l"/>
              </a:tabLst>
            </a:pPr>
            <a:r>
              <a:rPr sz="1100" dirty="0">
                <a:latin typeface="Verdana"/>
                <a:cs typeface="Verdana"/>
              </a:rPr>
              <a:t>	Il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ruolo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Commercial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Manager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include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la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gestione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la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formazione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della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propria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rete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attraverso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meeting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50" dirty="0">
                <a:latin typeface="Verdana"/>
                <a:cs typeface="Verdana"/>
              </a:rPr>
              <a:t>e </a:t>
            </a:r>
            <a:r>
              <a:rPr sz="1100" dirty="0">
                <a:latin typeface="Verdana"/>
                <a:cs typeface="Verdana"/>
              </a:rPr>
              <a:t>affiancamenti,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assicurandosi </a:t>
            </a:r>
            <a:r>
              <a:rPr sz="1100" dirty="0">
                <a:latin typeface="Verdana"/>
                <a:cs typeface="Verdana"/>
              </a:rPr>
              <a:t>che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tutti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seguano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il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metodo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W4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Academy</a:t>
            </a:r>
            <a:r>
              <a:rPr sz="1100" b="1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insegnato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nei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corsi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W1,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W2,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W3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25" dirty="0">
                <a:latin typeface="Verdana"/>
                <a:cs typeface="Verdana"/>
              </a:rPr>
              <a:t> W4.</a:t>
            </a:r>
            <a:endParaRPr sz="1100">
              <a:latin typeface="Verdana"/>
              <a:cs typeface="Verdana"/>
            </a:endParaRPr>
          </a:p>
          <a:p>
            <a:pPr marL="41275" marR="265430" indent="-29209" algn="just">
              <a:lnSpc>
                <a:spcPct val="150000"/>
              </a:lnSpc>
              <a:spcBef>
                <a:spcPts val="994"/>
              </a:spcBef>
              <a:buClr>
                <a:srgbClr val="EF7E09"/>
              </a:buClr>
              <a:buSzPct val="77272"/>
              <a:buFont typeface="Segoe UI Symbol"/>
              <a:buChar char="⚫"/>
              <a:tabLst>
                <a:tab pos="41275" algn="l"/>
                <a:tab pos="212725" algn="l"/>
              </a:tabLst>
            </a:pPr>
            <a:r>
              <a:rPr sz="1100" b="1" dirty="0">
                <a:latin typeface="Verdana"/>
                <a:cs typeface="Verdana"/>
              </a:rPr>
              <a:t>	Ha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la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responsabilità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di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organizzare</a:t>
            </a:r>
            <a:r>
              <a:rPr sz="1100" b="1" spc="-1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gli</a:t>
            </a:r>
            <a:r>
              <a:rPr sz="1100" b="1" spc="-1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Starting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Level</a:t>
            </a:r>
            <a:r>
              <a:rPr sz="1100" b="1" spc="-5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della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propria</a:t>
            </a:r>
            <a:r>
              <a:rPr sz="1100" b="1" spc="-1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rete</a:t>
            </a:r>
            <a:r>
              <a:rPr sz="1100" b="1" spc="-5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in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tutta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Italia</a:t>
            </a:r>
            <a:r>
              <a:rPr sz="1100" dirty="0">
                <a:latin typeface="Verdana"/>
                <a:cs typeface="Verdana"/>
              </a:rPr>
              <a:t>,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gestendo </a:t>
            </a:r>
            <a:r>
              <a:rPr sz="1100" dirty="0">
                <a:latin typeface="Verdana"/>
                <a:cs typeface="Verdana"/>
              </a:rPr>
              <a:t>accordi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location,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inoltre,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offre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supporto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formazione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agli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Area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Manager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Sales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Manager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(inclusi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0" dirty="0">
                <a:latin typeface="Verdana"/>
                <a:cs typeface="Verdana"/>
              </a:rPr>
              <a:t>i </a:t>
            </a:r>
            <a:r>
              <a:rPr sz="1100" dirty="0">
                <a:latin typeface="Verdana"/>
                <a:cs typeface="Verdana"/>
              </a:rPr>
              <a:t>Recruiter)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sessioni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di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coaching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nello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svolgimento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delle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loro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attività.</a:t>
            </a:r>
            <a:endParaRPr sz="1100">
              <a:latin typeface="Verdana"/>
              <a:cs typeface="Verdana"/>
            </a:endParaRPr>
          </a:p>
          <a:p>
            <a:pPr marL="41275" marR="45085" indent="-29209">
              <a:lnSpc>
                <a:spcPct val="150100"/>
              </a:lnSpc>
              <a:spcBef>
                <a:spcPts val="1010"/>
              </a:spcBef>
              <a:buClr>
                <a:srgbClr val="EF7E09"/>
              </a:buClr>
              <a:buSzPct val="77272"/>
              <a:buFont typeface="Segoe UI Symbol"/>
              <a:buChar char="⚫"/>
              <a:tabLst>
                <a:tab pos="41275" algn="l"/>
                <a:tab pos="210820" algn="l"/>
              </a:tabLst>
            </a:pPr>
            <a:r>
              <a:rPr sz="1100" dirty="0">
                <a:latin typeface="Verdana"/>
                <a:cs typeface="Verdana"/>
              </a:rPr>
              <a:t>	Per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queste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attività, l'azienda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riconosce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al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Commercial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Manager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una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provvigione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2%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sugli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affari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conclusi </a:t>
            </a:r>
            <a:r>
              <a:rPr sz="1100" dirty="0">
                <a:latin typeface="Verdana"/>
                <a:cs typeface="Verdana"/>
              </a:rPr>
              <a:t>dagli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Area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Manager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della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sua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rete,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5%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sugli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affari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conclusi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dai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Sales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Manager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diretti, 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del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12%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sugli</a:t>
            </a:r>
            <a:r>
              <a:rPr sz="1100" spc="-10" dirty="0">
                <a:latin typeface="Verdana"/>
                <a:cs typeface="Verdana"/>
              </a:rPr>
              <a:t> affari </a:t>
            </a:r>
            <a:r>
              <a:rPr sz="1100" dirty="0">
                <a:latin typeface="Verdana"/>
                <a:cs typeface="Verdana"/>
              </a:rPr>
              <a:t>procurati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conclusi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personalmente.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248411"/>
            <a:ext cx="8307070" cy="4192270"/>
            <a:chOff x="418591" y="248411"/>
            <a:chExt cx="8307070" cy="4192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7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6624" y="248411"/>
              <a:ext cx="3304794" cy="9182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540" rIns="0" bIns="0" rtlCol="0">
            <a:spAutoFit/>
          </a:bodyPr>
          <a:lstStyle/>
          <a:p>
            <a:pPr marL="242443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Segnalatore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533400" y="1711464"/>
            <a:ext cx="2815590" cy="1822450"/>
            <a:chOff x="533400" y="1711464"/>
            <a:chExt cx="2815590" cy="18224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1711464"/>
              <a:ext cx="1369314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60" y="2022284"/>
              <a:ext cx="2541269" cy="540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4875" y="1711464"/>
              <a:ext cx="1582674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51988" y="1711464"/>
              <a:ext cx="396989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400" y="3022104"/>
              <a:ext cx="1828038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560" y="3332924"/>
              <a:ext cx="1645157" cy="540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5875" y="3022104"/>
              <a:ext cx="396989" cy="51128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64260" y="1772792"/>
            <a:ext cx="7012940" cy="245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Compito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Principale:</a:t>
            </a:r>
            <a:endParaRPr sz="1800">
              <a:latin typeface="Verdana"/>
              <a:cs typeface="Verdana"/>
            </a:endParaRPr>
          </a:p>
          <a:p>
            <a:pPr marL="210820" indent="-198120">
              <a:lnSpc>
                <a:spcPct val="100000"/>
              </a:lnSpc>
              <a:spcBef>
                <a:spcPts val="1275"/>
              </a:spcBef>
              <a:buClr>
                <a:srgbClr val="EF7E09"/>
              </a:buClr>
              <a:buSzPct val="80555"/>
              <a:buFont typeface="Segoe UI Symbol"/>
              <a:buChar char="⚫"/>
              <a:tabLst>
                <a:tab pos="210820" algn="l"/>
              </a:tabLst>
            </a:pPr>
            <a:r>
              <a:rPr sz="1800" dirty="0">
                <a:latin typeface="Verdana"/>
                <a:cs typeface="Verdana"/>
              </a:rPr>
              <a:t>-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Segnalare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opportunità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vendita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ai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Sales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Manager.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EF7E09"/>
              </a:buClr>
              <a:buFont typeface="Segoe UI Symbol"/>
              <a:buChar char="⚫"/>
            </a:pP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0"/>
              </a:spcBef>
              <a:buClr>
                <a:srgbClr val="EF7E09"/>
              </a:buClr>
              <a:buFont typeface="Segoe UI Symbol"/>
              <a:buChar char="⚫"/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Provvigione:</a:t>
            </a:r>
            <a:endParaRPr sz="1800">
              <a:latin typeface="Verdana"/>
              <a:cs typeface="Verdana"/>
            </a:endParaRPr>
          </a:p>
          <a:p>
            <a:pPr marL="210185" marR="5080" indent="-198120">
              <a:lnSpc>
                <a:spcPct val="150000"/>
              </a:lnSpc>
              <a:spcBef>
                <a:spcPts val="195"/>
              </a:spcBef>
              <a:buClr>
                <a:srgbClr val="EF7E09"/>
              </a:buClr>
              <a:buSzPct val="80555"/>
              <a:buFont typeface="Segoe UI Symbol"/>
              <a:buChar char="⚫"/>
              <a:tabLst>
                <a:tab pos="210185" algn="l"/>
              </a:tabLst>
            </a:pPr>
            <a:r>
              <a:rPr sz="1800" dirty="0">
                <a:latin typeface="Verdana"/>
                <a:cs typeface="Verdana"/>
              </a:rPr>
              <a:t>-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Compenso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gettone,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provvigione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concordata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Sales </a:t>
            </a:r>
            <a:r>
              <a:rPr sz="1800" dirty="0">
                <a:latin typeface="Verdana"/>
                <a:cs typeface="Verdana"/>
              </a:rPr>
              <a:t>Manager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per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ogni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segnalazione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che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traduce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vendita.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325627"/>
            <a:ext cx="8307070" cy="4114800"/>
            <a:chOff x="418591" y="325627"/>
            <a:chExt cx="8307070" cy="4114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7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9380" y="330707"/>
              <a:ext cx="1744218" cy="89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9644" y="330707"/>
              <a:ext cx="2509266" cy="8999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0298" y="446354"/>
            <a:ext cx="33515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Sales</a:t>
            </a:r>
            <a:r>
              <a:rPr sz="3200" spc="-30" dirty="0"/>
              <a:t> </a:t>
            </a:r>
            <a:r>
              <a:rPr sz="3200" spc="-10" dirty="0"/>
              <a:t>Manager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413004" y="1333500"/>
            <a:ext cx="2224405" cy="2820670"/>
            <a:chOff x="413004" y="1333500"/>
            <a:chExt cx="2224405" cy="28206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004" y="1333500"/>
              <a:ext cx="1076706" cy="4274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304" y="1591056"/>
              <a:ext cx="1995677" cy="480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8448" y="1333500"/>
              <a:ext cx="1262634" cy="4274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4287" y="1333500"/>
              <a:ext cx="332981" cy="4274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3004" y="3726179"/>
              <a:ext cx="1526286" cy="4274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7304" y="3983735"/>
              <a:ext cx="1373886" cy="480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2495" y="3726179"/>
              <a:ext cx="332981" cy="42748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20090" y="1266571"/>
            <a:ext cx="7338059" cy="310769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Compiti</a:t>
            </a:r>
            <a:r>
              <a:rPr sz="1500" b="1" u="sng" spc="-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Principali:</a:t>
            </a:r>
            <a:endParaRPr sz="1500">
              <a:latin typeface="Verdana"/>
              <a:cs typeface="Verdana"/>
            </a:endParaRPr>
          </a:p>
          <a:p>
            <a:pPr marL="208915" indent="-196215">
              <a:lnSpc>
                <a:spcPct val="100000"/>
              </a:lnSpc>
              <a:spcBef>
                <a:spcPts val="910"/>
              </a:spcBef>
              <a:buClr>
                <a:srgbClr val="EF7E09"/>
              </a:buClr>
              <a:buSzPct val="80000"/>
              <a:buFont typeface="Segoe UI Symbol"/>
              <a:buChar char="⚫"/>
              <a:tabLst>
                <a:tab pos="208915" algn="l"/>
              </a:tabLst>
            </a:pPr>
            <a:r>
              <a:rPr sz="1500" dirty="0">
                <a:latin typeface="Verdana"/>
                <a:cs typeface="Verdana"/>
              </a:rPr>
              <a:t>Vendere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prodotti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servizi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W4house;</a:t>
            </a:r>
            <a:endParaRPr sz="1500">
              <a:latin typeface="Verdana"/>
              <a:cs typeface="Verdana"/>
            </a:endParaRPr>
          </a:p>
          <a:p>
            <a:pPr marL="208915" indent="-196215">
              <a:lnSpc>
                <a:spcPct val="100000"/>
              </a:lnSpc>
              <a:spcBef>
                <a:spcPts val="925"/>
              </a:spcBef>
              <a:buClr>
                <a:srgbClr val="EF7E09"/>
              </a:buClr>
              <a:buSzPct val="80000"/>
              <a:buFont typeface="Segoe UI Symbol"/>
              <a:buChar char="⚫"/>
              <a:tabLst>
                <a:tab pos="208915" algn="l"/>
              </a:tabLst>
            </a:pPr>
            <a:r>
              <a:rPr sz="1500" dirty="0">
                <a:latin typeface="Verdana"/>
                <a:cs typeface="Verdana"/>
              </a:rPr>
              <a:t>Gestire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il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processo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di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vendita,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dalla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presentazione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iniziale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alla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chiusura</a:t>
            </a:r>
            <a:r>
              <a:rPr sz="1500" spc="-25" dirty="0">
                <a:latin typeface="Verdana"/>
                <a:cs typeface="Verdana"/>
              </a:rPr>
              <a:t> del</a:t>
            </a:r>
            <a:endParaRPr sz="1500">
              <a:latin typeface="Verdana"/>
              <a:cs typeface="Verdana"/>
            </a:endParaRPr>
          </a:p>
          <a:p>
            <a:pPr marR="5953760" algn="ctr">
              <a:lnSpc>
                <a:spcPct val="100000"/>
              </a:lnSpc>
              <a:spcBef>
                <a:spcPts val="720"/>
              </a:spcBef>
            </a:pPr>
            <a:r>
              <a:rPr sz="1500" spc="-10" dirty="0">
                <a:latin typeface="Verdana"/>
                <a:cs typeface="Verdana"/>
              </a:rPr>
              <a:t>contratto;</a:t>
            </a:r>
            <a:endParaRPr sz="1500">
              <a:latin typeface="Verdana"/>
              <a:cs typeface="Verdana"/>
            </a:endParaRPr>
          </a:p>
          <a:p>
            <a:pPr marL="208915" indent="-196215">
              <a:lnSpc>
                <a:spcPct val="100000"/>
              </a:lnSpc>
              <a:spcBef>
                <a:spcPts val="925"/>
              </a:spcBef>
              <a:buClr>
                <a:srgbClr val="EF7E09"/>
              </a:buClr>
              <a:buSzPct val="80000"/>
              <a:buFont typeface="Segoe UI Symbol"/>
              <a:buChar char="⚫"/>
              <a:tabLst>
                <a:tab pos="208915" algn="l"/>
              </a:tabLst>
            </a:pPr>
            <a:r>
              <a:rPr sz="1500" dirty="0">
                <a:latin typeface="Verdana"/>
                <a:cs typeface="Verdana"/>
              </a:rPr>
              <a:t>Collaborare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con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l'Area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Manager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per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supporto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formazione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continua;</a:t>
            </a:r>
            <a:endParaRPr sz="1500">
              <a:latin typeface="Verdana"/>
              <a:cs typeface="Verdana"/>
            </a:endParaRPr>
          </a:p>
          <a:p>
            <a:pPr marL="208915" indent="-196215">
              <a:lnSpc>
                <a:spcPct val="100000"/>
              </a:lnSpc>
              <a:spcBef>
                <a:spcPts val="915"/>
              </a:spcBef>
              <a:buClr>
                <a:srgbClr val="EF7E09"/>
              </a:buClr>
              <a:buSzPct val="80000"/>
              <a:buFont typeface="Segoe UI Symbol"/>
              <a:buChar char="⚫"/>
              <a:tabLst>
                <a:tab pos="208915" algn="l"/>
              </a:tabLst>
            </a:pPr>
            <a:r>
              <a:rPr sz="1500" dirty="0">
                <a:latin typeface="Verdana"/>
                <a:cs typeface="Verdana"/>
              </a:rPr>
              <a:t>Seguire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il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Manager’s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Guidebook.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EF7E09"/>
              </a:buClr>
              <a:buFont typeface="Segoe UI Symbol"/>
              <a:buChar char="⚫"/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F7E09"/>
              </a:buClr>
              <a:buFont typeface="Segoe UI Symbol"/>
              <a:buChar char="⚫"/>
            </a:pPr>
            <a:endParaRPr sz="1500">
              <a:latin typeface="Verdana"/>
              <a:cs typeface="Verdana"/>
            </a:endParaRPr>
          </a:p>
          <a:p>
            <a:pPr marR="5958205" algn="ctr">
              <a:lnSpc>
                <a:spcPct val="100000"/>
              </a:lnSpc>
            </a:pP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Provvigione:</a:t>
            </a:r>
            <a:endParaRPr sz="1500">
              <a:latin typeface="Verdana"/>
              <a:cs typeface="Verdana"/>
            </a:endParaRPr>
          </a:p>
          <a:p>
            <a:pPr marL="208915" indent="-196215">
              <a:lnSpc>
                <a:spcPct val="100000"/>
              </a:lnSpc>
              <a:spcBef>
                <a:spcPts val="910"/>
              </a:spcBef>
              <a:buClr>
                <a:srgbClr val="EF7E09"/>
              </a:buClr>
              <a:buSzPct val="80000"/>
              <a:buFont typeface="Segoe UI Symbol"/>
              <a:buChar char="⚫"/>
              <a:tabLst>
                <a:tab pos="208915" algn="l"/>
              </a:tabLst>
            </a:pPr>
            <a:r>
              <a:rPr sz="1500" dirty="0">
                <a:latin typeface="Verdana"/>
                <a:cs typeface="Verdana"/>
              </a:rPr>
              <a:t>7%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sulle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vendite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personali.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323088"/>
            <a:ext cx="8307070" cy="4117340"/>
            <a:chOff x="418591" y="323088"/>
            <a:chExt cx="8307070" cy="4117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8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2016" y="323088"/>
              <a:ext cx="6133337" cy="9182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6938" y="449656"/>
            <a:ext cx="56070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Sales</a:t>
            </a:r>
            <a:r>
              <a:rPr sz="3200" spc="-50" dirty="0"/>
              <a:t> </a:t>
            </a:r>
            <a:r>
              <a:rPr sz="3200" dirty="0"/>
              <a:t>Manager</a:t>
            </a:r>
            <a:r>
              <a:rPr sz="3200" spc="-40" dirty="0"/>
              <a:t> </a:t>
            </a:r>
            <a:r>
              <a:rPr sz="3200" spc="-10" dirty="0"/>
              <a:t>Recruiter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473963" y="1513344"/>
            <a:ext cx="2661920" cy="2009775"/>
            <a:chOff x="473963" y="1513344"/>
            <a:chExt cx="2661920" cy="200977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963" y="1513344"/>
              <a:ext cx="1290066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123" y="1824164"/>
              <a:ext cx="2387346" cy="540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6191" y="1513344"/>
              <a:ext cx="1507998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38628" y="1513344"/>
              <a:ext cx="396989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963" y="3011436"/>
              <a:ext cx="1828038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1123" y="3322256"/>
              <a:ext cx="1645158" cy="540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96439" y="3011436"/>
              <a:ext cx="396989" cy="51128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04519" y="1547343"/>
            <a:ext cx="7737475" cy="27000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Compiti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Principali:</a:t>
            </a:r>
            <a:endParaRPr sz="1800">
              <a:latin typeface="Verdana"/>
              <a:cs typeface="Verdana"/>
            </a:endParaRPr>
          </a:p>
          <a:p>
            <a:pPr marL="210820" indent="-198120">
              <a:lnSpc>
                <a:spcPct val="100000"/>
              </a:lnSpc>
              <a:spcBef>
                <a:spcPts val="209"/>
              </a:spcBef>
              <a:buClr>
                <a:srgbClr val="EF7E09"/>
              </a:buClr>
              <a:buSzPct val="80555"/>
              <a:buFont typeface="Segoe UI Symbol"/>
              <a:buChar char="⚫"/>
              <a:tabLst>
                <a:tab pos="210820" algn="l"/>
              </a:tabLst>
            </a:pPr>
            <a:r>
              <a:rPr sz="1800" dirty="0">
                <a:latin typeface="Verdana"/>
                <a:cs typeface="Verdana"/>
              </a:rPr>
              <a:t>Vendere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prodotti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servizi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W4house;</a:t>
            </a:r>
            <a:endParaRPr sz="1800">
              <a:latin typeface="Verdana"/>
              <a:cs typeface="Verdana"/>
            </a:endParaRPr>
          </a:p>
          <a:p>
            <a:pPr marL="210820" indent="-198120">
              <a:lnSpc>
                <a:spcPct val="100000"/>
              </a:lnSpc>
              <a:spcBef>
                <a:spcPts val="190"/>
              </a:spcBef>
              <a:buClr>
                <a:srgbClr val="EF7E09"/>
              </a:buClr>
              <a:buSzPct val="80555"/>
              <a:buFont typeface="Segoe UI Symbol"/>
              <a:buChar char="⚫"/>
              <a:tabLst>
                <a:tab pos="210820" algn="l"/>
              </a:tabLst>
            </a:pPr>
            <a:r>
              <a:rPr sz="1800" dirty="0">
                <a:latin typeface="Verdana"/>
                <a:cs typeface="Verdana"/>
              </a:rPr>
              <a:t>Reclutare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nuovi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collaboratori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per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espandere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propria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rete;</a:t>
            </a:r>
            <a:endParaRPr sz="1800">
              <a:latin typeface="Verdana"/>
              <a:cs typeface="Verdana"/>
            </a:endParaRPr>
          </a:p>
          <a:p>
            <a:pPr marL="210820" indent="-198120">
              <a:lnSpc>
                <a:spcPct val="100000"/>
              </a:lnSpc>
              <a:spcBef>
                <a:spcPts val="204"/>
              </a:spcBef>
              <a:buClr>
                <a:srgbClr val="EF7E09"/>
              </a:buClr>
              <a:buSzPct val="80555"/>
              <a:buFont typeface="Segoe UI Symbol"/>
              <a:buChar char="⚫"/>
              <a:tabLst>
                <a:tab pos="210820" algn="l"/>
              </a:tabLst>
            </a:pPr>
            <a:r>
              <a:rPr sz="1800" dirty="0">
                <a:latin typeface="Verdana"/>
                <a:cs typeface="Verdana"/>
              </a:rPr>
              <a:t>Formare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supportare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nuovi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Sales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Manager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nella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propria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rete.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70"/>
              </a:spcBef>
              <a:buClr>
                <a:srgbClr val="EF7E09"/>
              </a:buClr>
              <a:buFont typeface="Segoe UI Symbol"/>
              <a:buChar char="⚫"/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Provvigione:</a:t>
            </a:r>
            <a:endParaRPr sz="1800">
              <a:latin typeface="Verdana"/>
              <a:cs typeface="Verdana"/>
            </a:endParaRPr>
          </a:p>
          <a:p>
            <a:pPr marL="210820" indent="-198120">
              <a:lnSpc>
                <a:spcPct val="100000"/>
              </a:lnSpc>
              <a:spcBef>
                <a:spcPts val="204"/>
              </a:spcBef>
              <a:buClr>
                <a:srgbClr val="EF7E09"/>
              </a:buClr>
              <a:buSzPct val="80555"/>
              <a:buFont typeface="Segoe UI Symbol"/>
              <a:buChar char="⚫"/>
              <a:tabLst>
                <a:tab pos="210820" algn="l"/>
              </a:tabLst>
            </a:pPr>
            <a:r>
              <a:rPr sz="1800" dirty="0">
                <a:latin typeface="Verdana"/>
                <a:cs typeface="Verdana"/>
              </a:rPr>
              <a:t>7%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sulle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vendite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personali;</a:t>
            </a:r>
            <a:endParaRPr sz="1800">
              <a:latin typeface="Verdana"/>
              <a:cs typeface="Verdana"/>
            </a:endParaRPr>
          </a:p>
          <a:p>
            <a:pPr marL="210820" marR="5080" indent="-198120">
              <a:lnSpc>
                <a:spcPct val="100000"/>
              </a:lnSpc>
              <a:spcBef>
                <a:spcPts val="204"/>
              </a:spcBef>
              <a:buClr>
                <a:srgbClr val="EF7E09"/>
              </a:buClr>
              <a:buSzPct val="80555"/>
              <a:buFont typeface="Segoe UI Symbol"/>
              <a:buChar char="⚫"/>
              <a:tabLst>
                <a:tab pos="210820" algn="l"/>
              </a:tabLst>
            </a:pPr>
            <a:r>
              <a:rPr sz="1800" dirty="0">
                <a:latin typeface="Verdana"/>
                <a:cs typeface="Verdana"/>
              </a:rPr>
              <a:t>Possibilità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avanzamento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Area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Manager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al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raggiungimento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dei </a:t>
            </a:r>
            <a:r>
              <a:rPr sz="1800" dirty="0">
                <a:latin typeface="Verdana"/>
                <a:cs typeface="Verdana"/>
              </a:rPr>
              <a:t>requisiti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fatturato.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325627"/>
            <a:ext cx="8394065" cy="2729230"/>
            <a:chOff x="418591" y="325627"/>
            <a:chExt cx="8394065" cy="2729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7"/>
              <a:ext cx="8306815" cy="23317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587" y="1920239"/>
              <a:ext cx="7917942" cy="11346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1013" y="1969997"/>
            <a:ext cx="7378065" cy="100774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4050" dirty="0"/>
              <a:t>SUPPORT</a:t>
            </a:r>
            <a:r>
              <a:rPr sz="4050" spc="-75" dirty="0"/>
              <a:t> </a:t>
            </a:r>
            <a:r>
              <a:rPr sz="4050" dirty="0"/>
              <a:t>FOR</a:t>
            </a:r>
            <a:r>
              <a:rPr sz="4050" spc="-30" dirty="0"/>
              <a:t> </a:t>
            </a:r>
            <a:r>
              <a:rPr sz="4050" dirty="0"/>
              <a:t>SALE</a:t>
            </a:r>
            <a:r>
              <a:rPr sz="4050" spc="-45" dirty="0"/>
              <a:t> </a:t>
            </a:r>
            <a:r>
              <a:rPr sz="4050" spc="-25" dirty="0"/>
              <a:t>W4H</a:t>
            </a:r>
            <a:endParaRPr sz="4050"/>
          </a:p>
          <a:p>
            <a:pPr marL="1858010">
              <a:lnSpc>
                <a:spcPct val="100000"/>
              </a:lnSpc>
              <a:spcBef>
                <a:spcPts val="285"/>
              </a:spcBef>
            </a:pPr>
            <a:r>
              <a:rPr sz="1500" dirty="0">
                <a:solidFill>
                  <a:srgbClr val="000000"/>
                </a:solidFill>
              </a:rPr>
              <a:t>Descrizione</a:t>
            </a:r>
            <a:r>
              <a:rPr sz="1500" spc="-30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del</a:t>
            </a:r>
            <a:r>
              <a:rPr sz="1500" spc="-10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nuovo</a:t>
            </a:r>
            <a:r>
              <a:rPr sz="1500" spc="-60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ruolo</a:t>
            </a:r>
            <a:r>
              <a:rPr sz="1500" spc="-30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nel</a:t>
            </a:r>
            <a:r>
              <a:rPr sz="1500" spc="-35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piano</a:t>
            </a:r>
            <a:r>
              <a:rPr sz="1500" spc="-45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carriera</a:t>
            </a:r>
            <a:r>
              <a:rPr sz="1500" spc="-15" dirty="0">
                <a:solidFill>
                  <a:srgbClr val="000000"/>
                </a:solidFill>
              </a:rPr>
              <a:t> </a:t>
            </a:r>
            <a:r>
              <a:rPr sz="1500" spc="-25" dirty="0">
                <a:solidFill>
                  <a:srgbClr val="000000"/>
                </a:solidFill>
              </a:rPr>
              <a:t>W4H</a:t>
            </a:r>
            <a:endParaRPr sz="15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120" y="3003765"/>
            <a:ext cx="3358896" cy="17866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248411"/>
            <a:ext cx="8307070" cy="4192270"/>
            <a:chOff x="418591" y="248411"/>
            <a:chExt cx="8307070" cy="4192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7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7812" y="248411"/>
              <a:ext cx="2777490" cy="9182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32226" y="374650"/>
            <a:ext cx="22510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Premessa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04519" y="1186434"/>
            <a:ext cx="7678420" cy="287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228600" indent="-198120">
              <a:lnSpc>
                <a:spcPct val="100000"/>
              </a:lnSpc>
              <a:spcBef>
                <a:spcPts val="100"/>
              </a:spcBef>
              <a:buClr>
                <a:srgbClr val="EF7E09"/>
              </a:buClr>
              <a:buSzPct val="80555"/>
              <a:buFont typeface="Segoe UI Symbol"/>
              <a:buChar char="⚫"/>
              <a:tabLst>
                <a:tab pos="210820" algn="l"/>
              </a:tabLst>
            </a:pPr>
            <a:r>
              <a:rPr sz="1800" dirty="0">
                <a:latin typeface="Verdana"/>
                <a:cs typeface="Verdana"/>
              </a:rPr>
              <a:t>Il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Sales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Manager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che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completa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corsi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W1</a:t>
            </a:r>
            <a:r>
              <a:rPr sz="1800" b="1" spc="-3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e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W2</a:t>
            </a:r>
            <a:r>
              <a:rPr sz="1800" b="1" spc="-3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acquisisce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spc="-25" dirty="0">
                <a:latin typeface="Verdana"/>
                <a:cs typeface="Verdana"/>
              </a:rPr>
              <a:t>le </a:t>
            </a:r>
            <a:r>
              <a:rPr sz="1800" b="1" dirty="0">
                <a:latin typeface="Verdana"/>
                <a:cs typeface="Verdana"/>
              </a:rPr>
              <a:t>competenze</a:t>
            </a:r>
            <a:r>
              <a:rPr sz="1800" b="1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per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incontrare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clienti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presentare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l'azienda,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i </a:t>
            </a:r>
            <a:r>
              <a:rPr sz="1800" dirty="0">
                <a:latin typeface="Verdana"/>
                <a:cs typeface="Verdana"/>
              </a:rPr>
              <a:t>sistemi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servizi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attraverso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Colloquio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Informazione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(CI).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70"/>
              </a:spcBef>
              <a:buClr>
                <a:srgbClr val="EF7E09"/>
              </a:buClr>
              <a:buFont typeface="Segoe UI Symbol"/>
              <a:buChar char="⚫"/>
            </a:pPr>
            <a:endParaRPr sz="1800">
              <a:latin typeface="Verdana"/>
              <a:cs typeface="Verdana"/>
            </a:endParaRPr>
          </a:p>
          <a:p>
            <a:pPr marL="210820" marR="5080" indent="-198120">
              <a:lnSpc>
                <a:spcPct val="100000"/>
              </a:lnSpc>
              <a:buClr>
                <a:srgbClr val="EF7E09"/>
              </a:buClr>
              <a:buSzPct val="80555"/>
              <a:buFont typeface="Segoe UI Symbol"/>
              <a:buChar char="⚫"/>
              <a:tabLst>
                <a:tab pos="210820" algn="l"/>
              </a:tabLst>
            </a:pPr>
            <a:r>
              <a:rPr sz="1800" dirty="0">
                <a:latin typeface="Verdana"/>
                <a:cs typeface="Verdana"/>
              </a:rPr>
              <a:t>Il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metodo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W4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Academy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prevede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che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Sales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Manager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Formato </a:t>
            </a:r>
            <a:r>
              <a:rPr sz="1800" b="1" dirty="0">
                <a:latin typeface="Verdana"/>
                <a:cs typeface="Verdana"/>
              </a:rPr>
              <a:t>durante</a:t>
            </a:r>
            <a:r>
              <a:rPr sz="1800" b="1" spc="-3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il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CI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in</a:t>
            </a:r>
            <a:r>
              <a:rPr sz="1800" b="1" spc="-4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autonomia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informi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il</a:t>
            </a:r>
            <a:r>
              <a:rPr sz="1800" b="1" spc="-6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cliente</a:t>
            </a:r>
            <a:r>
              <a:rPr sz="1800" b="1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sui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vantaggi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dei </a:t>
            </a:r>
            <a:r>
              <a:rPr sz="1800" dirty="0">
                <a:latin typeface="Verdana"/>
                <a:cs typeface="Verdana"/>
              </a:rPr>
              <a:t>nostri</a:t>
            </a:r>
            <a:r>
              <a:rPr sz="1800" spc="-10" dirty="0">
                <a:latin typeface="Verdana"/>
                <a:cs typeface="Verdana"/>
              </a:rPr>
              <a:t> sistemi.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80"/>
              </a:spcBef>
              <a:buClr>
                <a:srgbClr val="EF7E09"/>
              </a:buClr>
              <a:buFont typeface="Segoe UI Symbol"/>
              <a:buChar char="⚫"/>
            </a:pPr>
            <a:endParaRPr sz="1800">
              <a:latin typeface="Verdana"/>
              <a:cs typeface="Verdana"/>
            </a:endParaRPr>
          </a:p>
          <a:p>
            <a:pPr marL="210820" marR="213995" indent="-198120">
              <a:lnSpc>
                <a:spcPct val="100000"/>
              </a:lnSpc>
              <a:buClr>
                <a:srgbClr val="EF7E09"/>
              </a:buClr>
              <a:buSzPct val="80555"/>
              <a:buFont typeface="Segoe UI Symbol"/>
              <a:buChar char="⚫"/>
              <a:tabLst>
                <a:tab pos="210820" algn="l"/>
              </a:tabLst>
            </a:pPr>
            <a:r>
              <a:rPr sz="1800" dirty="0">
                <a:latin typeface="Verdana"/>
                <a:cs typeface="Verdana"/>
              </a:rPr>
              <a:t>Conduce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un'indagine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per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comprendere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meglio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cliente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suo </a:t>
            </a:r>
            <a:r>
              <a:rPr sz="1800" spc="-10" dirty="0">
                <a:latin typeface="Verdana"/>
                <a:cs typeface="Verdana"/>
              </a:rPr>
              <a:t>progetto.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325627"/>
            <a:ext cx="8307070" cy="4114800"/>
            <a:chOff x="418591" y="325627"/>
            <a:chExt cx="8307070" cy="4114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7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523" y="391667"/>
              <a:ext cx="2673857" cy="9182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6663" y="391667"/>
              <a:ext cx="1116330" cy="9182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0543" y="391667"/>
              <a:ext cx="3640074" cy="9182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6851" y="391667"/>
              <a:ext cx="1511046" cy="91821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27582" y="518236"/>
            <a:ext cx="70389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Colloquio</a:t>
            </a:r>
            <a:r>
              <a:rPr sz="3200" spc="-45" dirty="0"/>
              <a:t> </a:t>
            </a:r>
            <a:r>
              <a:rPr sz="3200" dirty="0"/>
              <a:t>di</a:t>
            </a:r>
            <a:r>
              <a:rPr sz="3200" spc="-45" dirty="0"/>
              <a:t> </a:t>
            </a:r>
            <a:r>
              <a:rPr sz="3200" dirty="0"/>
              <a:t>Informazione</a:t>
            </a:r>
            <a:r>
              <a:rPr sz="3200" spc="-65" dirty="0"/>
              <a:t> </a:t>
            </a:r>
            <a:r>
              <a:rPr sz="3200" spc="-20" dirty="0"/>
              <a:t>(CI)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604519" y="1519911"/>
            <a:ext cx="6654165" cy="27247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10820" indent="-198120">
              <a:lnSpc>
                <a:spcPct val="100000"/>
              </a:lnSpc>
              <a:spcBef>
                <a:spcPts val="305"/>
              </a:spcBef>
              <a:buClr>
                <a:srgbClr val="EF7E09"/>
              </a:buClr>
              <a:buSzPct val="80555"/>
              <a:buFont typeface="Segoe UI Symbol"/>
              <a:buChar char="⚫"/>
              <a:tabLst>
                <a:tab pos="210820" algn="l"/>
              </a:tabLst>
            </a:pPr>
            <a:r>
              <a:rPr sz="1800" b="1" dirty="0">
                <a:latin typeface="Verdana"/>
                <a:cs typeface="Verdana"/>
              </a:rPr>
              <a:t>Durante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il</a:t>
            </a:r>
            <a:r>
              <a:rPr sz="1800" b="1" spc="-3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CI,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il</a:t>
            </a:r>
            <a:r>
              <a:rPr sz="1800" b="1" spc="-3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Sales</a:t>
            </a:r>
            <a:r>
              <a:rPr sz="1800" b="1" spc="-4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Manager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esplora: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1800" dirty="0">
                <a:latin typeface="Verdana"/>
                <a:cs typeface="Verdana"/>
              </a:rPr>
              <a:t>Tipologia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intervento;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latin typeface="Verdana"/>
                <a:cs typeface="Verdana"/>
              </a:rPr>
              <a:t>Ruolo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dell'interlocutore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target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dell’impresa;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dirty="0">
                <a:latin typeface="Verdana"/>
                <a:cs typeface="Verdana"/>
              </a:rPr>
              <a:t>Progetti pronti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per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realizzazione,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ecc.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800">
              <a:latin typeface="Verdana"/>
              <a:cs typeface="Verdana"/>
            </a:endParaRPr>
          </a:p>
          <a:p>
            <a:pPr marL="210820" indent="-198120">
              <a:lnSpc>
                <a:spcPct val="100000"/>
              </a:lnSpc>
              <a:buClr>
                <a:srgbClr val="EF7E09"/>
              </a:buClr>
              <a:buSzPct val="80555"/>
              <a:buFont typeface="Segoe UI Symbol"/>
              <a:buChar char="⚫"/>
              <a:tabLst>
                <a:tab pos="210820" algn="l"/>
              </a:tabLst>
            </a:pPr>
            <a:r>
              <a:rPr sz="1800" b="1" dirty="0">
                <a:latin typeface="Verdana"/>
                <a:cs typeface="Verdana"/>
              </a:rPr>
              <a:t>Per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un'offerta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personalizzata,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si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approfondiscono:</a:t>
            </a:r>
            <a:endParaRPr sz="1800">
              <a:latin typeface="Verdana"/>
              <a:cs typeface="Verdana"/>
            </a:endParaRPr>
          </a:p>
          <a:p>
            <a:pPr marL="12700" marR="1965325">
              <a:lnSpc>
                <a:spcPct val="1092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Spesa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prevista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metodi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tradizionali; </a:t>
            </a:r>
            <a:r>
              <a:rPr sz="1800" dirty="0">
                <a:latin typeface="Verdana"/>
                <a:cs typeface="Verdana"/>
              </a:rPr>
              <a:t>Budget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modalità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finanziamento; </a:t>
            </a:r>
            <a:r>
              <a:rPr sz="1800" spc="-20" dirty="0">
                <a:latin typeface="Verdana"/>
                <a:cs typeface="Verdana"/>
              </a:rPr>
              <a:t>Tempistiche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inizio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fine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cantiere,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ecc.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1" y="325627"/>
            <a:ext cx="8307070" cy="4114800"/>
            <a:chOff x="418591" y="325627"/>
            <a:chExt cx="8307070" cy="4114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91" y="325627"/>
              <a:ext cx="8306815" cy="4114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523" y="391667"/>
              <a:ext cx="4789170" cy="9182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244" y="391667"/>
              <a:ext cx="3016757" cy="91821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127" rIns="0" bIns="0" rtlCol="0">
            <a:spAutoFit/>
          </a:bodyPr>
          <a:lstStyle/>
          <a:p>
            <a:pPr marL="48133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Processazione</a:t>
            </a:r>
            <a:r>
              <a:rPr sz="3200" spc="-50" dirty="0"/>
              <a:t> </a:t>
            </a:r>
            <a:r>
              <a:rPr sz="3200" dirty="0"/>
              <a:t>del</a:t>
            </a:r>
            <a:r>
              <a:rPr sz="3200" spc="-45" dirty="0"/>
              <a:t> </a:t>
            </a:r>
            <a:r>
              <a:rPr sz="3200" spc="-10" dirty="0"/>
              <a:t>Preventivo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604519" y="1991995"/>
            <a:ext cx="7995920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indent="-196215">
              <a:lnSpc>
                <a:spcPct val="100000"/>
              </a:lnSpc>
              <a:spcBef>
                <a:spcPts val="100"/>
              </a:spcBef>
              <a:buClr>
                <a:srgbClr val="EF7E09"/>
              </a:buClr>
              <a:buSzPct val="80000"/>
              <a:buFont typeface="Segoe UI Symbol"/>
              <a:buChar char="⚫"/>
              <a:tabLst>
                <a:tab pos="208915" algn="l"/>
              </a:tabLst>
            </a:pPr>
            <a:r>
              <a:rPr sz="1500" dirty="0">
                <a:latin typeface="Verdana"/>
                <a:cs typeface="Verdana"/>
              </a:rPr>
              <a:t>Al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termine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del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CI,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il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cliente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viene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invitato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richiedere</a:t>
            </a:r>
            <a:r>
              <a:rPr sz="1500" b="1" spc="-3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un</a:t>
            </a:r>
            <a:r>
              <a:rPr sz="1500" b="1" spc="-5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preventivo</a:t>
            </a:r>
            <a:r>
              <a:rPr sz="1500" b="1" spc="-4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caricando</a:t>
            </a:r>
            <a:endParaRPr sz="1500">
              <a:latin typeface="Verdana"/>
              <a:cs typeface="Verdana"/>
            </a:endParaRPr>
          </a:p>
          <a:p>
            <a:pPr marL="210820">
              <a:lnSpc>
                <a:spcPct val="100000"/>
              </a:lnSpc>
              <a:spcBef>
                <a:spcPts val="1080"/>
              </a:spcBef>
            </a:pPr>
            <a:r>
              <a:rPr sz="1500" dirty="0">
                <a:latin typeface="Verdana"/>
                <a:cs typeface="Verdana"/>
              </a:rPr>
              <a:t>un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file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DWG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del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progetto.</a:t>
            </a:r>
            <a:endParaRPr sz="1500">
              <a:latin typeface="Verdana"/>
              <a:cs typeface="Verdana"/>
            </a:endParaRPr>
          </a:p>
          <a:p>
            <a:pPr marL="208915" indent="-196215">
              <a:lnSpc>
                <a:spcPct val="100000"/>
              </a:lnSpc>
              <a:spcBef>
                <a:spcPts val="1285"/>
              </a:spcBef>
              <a:buClr>
                <a:srgbClr val="EF7E09"/>
              </a:buClr>
              <a:buSzPct val="80000"/>
              <a:buFont typeface="Segoe UI Symbol"/>
              <a:buChar char="⚫"/>
              <a:tabLst>
                <a:tab pos="208915" algn="l"/>
              </a:tabLst>
            </a:pPr>
            <a:r>
              <a:rPr sz="1500" dirty="0">
                <a:latin typeface="Verdana"/>
                <a:cs typeface="Verdana"/>
              </a:rPr>
              <a:t>L'azienda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elaborerà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il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preventivo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nelle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quattro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settimane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successive.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EF7E09"/>
              </a:buClr>
              <a:buFont typeface="Segoe UI Symbol"/>
              <a:buChar char="⚫"/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10"/>
              </a:spcBef>
              <a:buClr>
                <a:srgbClr val="EF7E09"/>
              </a:buClr>
              <a:buFont typeface="Segoe UI Symbol"/>
              <a:buChar char="⚫"/>
            </a:pPr>
            <a:endParaRPr sz="1500">
              <a:latin typeface="Verdana"/>
              <a:cs typeface="Verdana"/>
            </a:endParaRPr>
          </a:p>
          <a:p>
            <a:pPr marL="208915" indent="-196215">
              <a:lnSpc>
                <a:spcPct val="100000"/>
              </a:lnSpc>
              <a:buClr>
                <a:srgbClr val="EF7E09"/>
              </a:buClr>
              <a:buSzPct val="80000"/>
              <a:buFont typeface="Segoe UI Symbol"/>
              <a:buChar char="⚫"/>
              <a:tabLst>
                <a:tab pos="208915" algn="l"/>
              </a:tabLst>
            </a:pPr>
            <a:r>
              <a:rPr sz="1500" dirty="0">
                <a:latin typeface="Verdana"/>
                <a:cs typeface="Verdana"/>
              </a:rPr>
              <a:t>Una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volta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pronto,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l'Area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Manager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contatterà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il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Sales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Manager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per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presentare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il</a:t>
            </a:r>
            <a:endParaRPr sz="1500">
              <a:latin typeface="Verdana"/>
              <a:cs typeface="Verdana"/>
            </a:endParaRPr>
          </a:p>
          <a:p>
            <a:pPr marL="210820">
              <a:lnSpc>
                <a:spcPct val="100000"/>
              </a:lnSpc>
              <a:spcBef>
                <a:spcPts val="1080"/>
              </a:spcBef>
            </a:pPr>
            <a:r>
              <a:rPr sz="1500" dirty="0">
                <a:latin typeface="Verdana"/>
                <a:cs typeface="Verdana"/>
              </a:rPr>
              <a:t>preventivo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accompagnarlo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alla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firma.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1367</Words>
  <Application>Microsoft Office PowerPoint</Application>
  <PresentationFormat>Presentazione su schermo (16:9)</PresentationFormat>
  <Paragraphs>146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Segoe UI Symbol</vt:lpstr>
      <vt:lpstr>Times New Roman</vt:lpstr>
      <vt:lpstr>Verdana</vt:lpstr>
      <vt:lpstr>Office Theme</vt:lpstr>
      <vt:lpstr>Presentazione standard di PowerPoint</vt:lpstr>
      <vt:lpstr>Presentazione standard di PowerPoint</vt:lpstr>
      <vt:lpstr>Segnalatore</vt:lpstr>
      <vt:lpstr>Sales Manager</vt:lpstr>
      <vt:lpstr>Sales Manager Recruiter</vt:lpstr>
      <vt:lpstr>SUPPORT FOR SALE W4H Descrizione del nuovo ruolo nel piano carriera W4H</vt:lpstr>
      <vt:lpstr>Premessa</vt:lpstr>
      <vt:lpstr>Colloquio di Informazione (CI)</vt:lpstr>
      <vt:lpstr>Processazione del Preventivo</vt:lpstr>
      <vt:lpstr>Ruolo SUPPORT FOR SALE W4H</vt:lpstr>
      <vt:lpstr>Autorizzazione e Selezione SUPPORT FOR SALE</vt:lpstr>
      <vt:lpstr>Area Manager</vt:lpstr>
      <vt:lpstr>Commercial Manager</vt:lpstr>
      <vt:lpstr>Training Manager</vt:lpstr>
      <vt:lpstr>COME SI ENTRA NEL TEAM Attività necessarie per diventare un Manager W4 House</vt:lpstr>
      <vt:lpstr>Corso di presentazione STARTING LEVEL</vt:lpstr>
      <vt:lpstr>W1 – W2</vt:lpstr>
      <vt:lpstr>W1 - W2</vt:lpstr>
      <vt:lpstr>W3 – W4</vt:lpstr>
      <vt:lpstr>PROVA EFFICIENZA ED EFFICACIA A CURA DELL’AREA MANAGER</vt:lpstr>
      <vt:lpstr>W5</vt:lpstr>
      <vt:lpstr>W6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Angelo</dc:creator>
  <cp:lastModifiedBy>Andrea Ecchioni</cp:lastModifiedBy>
  <cp:revision>1</cp:revision>
  <dcterms:created xsi:type="dcterms:W3CDTF">2024-09-20T07:00:22Z</dcterms:created>
  <dcterms:modified xsi:type="dcterms:W3CDTF">2024-09-20T07:04:16Z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2024-09-18T00:00:00Z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2024-09-20T00:00:00Z</vt:filetime>
  </property>
  <property fmtid="{D5CDD505-2E9C-101B-9397-08002B2CF9AE}" pid="5" name="Producer">
    <vt:lpwstr>Microsoft® PowerPoint® per Microsoft 365</vt:lpwstr>
  </property>
</Properties>
</file>